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notesSlides/notesSlide6.xml" ContentType="application/vnd.openxmlformats-officedocument.presentationml.notesSlide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94" r:id="rId1"/>
  </p:sldMasterIdLst>
  <p:notesMasterIdLst>
    <p:notesMasterId r:id="rId14"/>
  </p:notesMasterIdLst>
  <p:sldIdLst>
    <p:sldId id="308" r:id="rId2"/>
    <p:sldId id="317" r:id="rId3"/>
    <p:sldId id="302" r:id="rId4"/>
    <p:sldId id="303" r:id="rId5"/>
    <p:sldId id="305" r:id="rId6"/>
    <p:sldId id="306" r:id="rId7"/>
    <p:sldId id="334" r:id="rId8"/>
    <p:sldId id="326" r:id="rId9"/>
    <p:sldId id="336" r:id="rId10"/>
    <p:sldId id="339" r:id="rId11"/>
    <p:sldId id="340" r:id="rId12"/>
    <p:sldId id="341" r:id="rId13"/>
  </p:sldIdLst>
  <p:sldSz cx="9144000" cy="6858000" type="screen4x3"/>
  <p:notesSz cx="6813550" cy="994568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Arial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003">
          <p15:clr>
            <a:srgbClr val="A4A3A4"/>
          </p15:clr>
        </p15:guide>
        <p15:guide id="2" pos="47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DBF6FE"/>
    <a:srgbClr val="2B7885"/>
    <a:srgbClr val="F1FCFE"/>
    <a:srgbClr val="6BC5C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4" autoAdjust="0"/>
    <p:restoredTop sz="98514" autoAdjust="0"/>
  </p:normalViewPr>
  <p:slideViewPr>
    <p:cSldViewPr snapToGrid="0">
      <p:cViewPr>
        <p:scale>
          <a:sx n="80" d="100"/>
          <a:sy n="80" d="100"/>
        </p:scale>
        <p:origin x="-2514" y="-834"/>
      </p:cViewPr>
      <p:guideLst>
        <p:guide orient="horz" pos="1003"/>
        <p:guide pos="47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_rels/data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image" Target="../media/image10.jpe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33E14C-348A-442D-BCDF-5DE2249959E3}" type="doc">
      <dgm:prSet loTypeId="urn:microsoft.com/office/officeart/2005/8/layout/hChevron3" loCatId="process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2151689-D1DA-419E-B9C4-A7F92383A10D}" type="pres">
      <dgm:prSet presAssocID="{7333E14C-348A-442D-BCDF-5DE2249959E3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A2FE457F-FAD8-463A-BE06-7F8EF9E4BB4B}" type="presOf" srcId="{7333E14C-348A-442D-BCDF-5DE2249959E3}" destId="{A2151689-D1DA-419E-B9C4-A7F92383A10D}" srcOrd="0" destOrd="0" presId="urn:microsoft.com/office/officeart/2005/8/layout/hChevron3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24DA45-2FE0-4BEA-9307-CD322D5686CA}" type="doc">
      <dgm:prSet loTypeId="urn:microsoft.com/office/officeart/2005/8/layout/pList2#1" loCatId="list" qsTypeId="urn:microsoft.com/office/officeart/2005/8/quickstyle/simple1" qsCatId="simple" csTypeId="urn:microsoft.com/office/officeart/2005/8/colors/accent1_2" csCatId="accent1" phldr="1"/>
      <dgm:spPr/>
    </dgm:pt>
    <dgm:pt modelId="{A972FA07-611E-4B53-8AF5-84A4C54CA046}">
      <dgm:prSet phldrT="[Текст]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Доходы </a:t>
          </a:r>
          <a:r>
            <a:rPr lang="ru-RU" dirty="0" smtClean="0">
              <a:solidFill>
                <a:schemeClr val="tx1"/>
              </a:solidFill>
            </a:rPr>
            <a:t>бюджета         </a:t>
          </a:r>
          <a:r>
            <a:rPr lang="ru-RU" b="1" dirty="0" smtClean="0">
              <a:solidFill>
                <a:schemeClr val="tx1"/>
              </a:solidFill>
            </a:rPr>
            <a:t>2 247 382,3</a:t>
          </a:r>
          <a:r>
            <a:rPr lang="en-US" b="1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 </a:t>
          </a:r>
          <a:r>
            <a:rPr lang="ru-RU" dirty="0" smtClean="0">
              <a:solidFill>
                <a:schemeClr val="tx1"/>
              </a:solidFill>
            </a:rPr>
            <a:t>тыс.руб.</a:t>
          </a:r>
          <a:endParaRPr lang="ru-RU" dirty="0">
            <a:solidFill>
              <a:schemeClr val="tx1"/>
            </a:solidFill>
          </a:endParaRPr>
        </a:p>
      </dgm:t>
    </dgm:pt>
    <dgm:pt modelId="{FC008321-D107-4181-8F7B-3CDF873E6633}" type="parTrans" cxnId="{66ECBCD1-6C01-4608-9909-57367E1F1329}">
      <dgm:prSet/>
      <dgm:spPr/>
      <dgm:t>
        <a:bodyPr/>
        <a:lstStyle/>
        <a:p>
          <a:endParaRPr lang="ru-RU"/>
        </a:p>
      </dgm:t>
    </dgm:pt>
    <dgm:pt modelId="{CDBC1728-C4A6-45E1-AD2E-7A3D0DD2CA5F}" type="sibTrans" cxnId="{66ECBCD1-6C01-4608-9909-57367E1F1329}">
      <dgm:prSet/>
      <dgm:spPr/>
      <dgm:t>
        <a:bodyPr/>
        <a:lstStyle/>
        <a:p>
          <a:endParaRPr lang="ru-RU"/>
        </a:p>
      </dgm:t>
    </dgm:pt>
    <dgm:pt modelId="{CC6246CE-A903-4E3F-A1D7-7768E697ABEE}">
      <dgm:prSet phldrT="[Текст]"/>
      <dgm:spPr>
        <a:solidFill>
          <a:schemeClr val="accent1">
            <a:lumMod val="60000"/>
            <a:lumOff val="40000"/>
          </a:schemeClr>
        </a:solidFill>
        <a:ln>
          <a:solidFill>
            <a:schemeClr val="accent1"/>
          </a:solidFill>
        </a:ln>
      </dgm:spPr>
      <dgm:t>
        <a:bodyPr/>
        <a:lstStyle/>
        <a:p>
          <a:r>
            <a:rPr lang="ru-RU" dirty="0">
              <a:solidFill>
                <a:schemeClr val="tx1"/>
              </a:solidFill>
            </a:rPr>
            <a:t>Расходы бюджета          </a:t>
          </a:r>
          <a:r>
            <a:rPr lang="ru-RU" b="1" dirty="0" smtClean="0">
              <a:solidFill>
                <a:schemeClr val="tx1"/>
              </a:solidFill>
            </a:rPr>
            <a:t>2 262 823,7 </a:t>
          </a:r>
          <a:r>
            <a:rPr lang="ru-RU" dirty="0" smtClean="0">
              <a:solidFill>
                <a:schemeClr val="tx1"/>
              </a:solidFill>
            </a:rPr>
            <a:t>тыс</a:t>
          </a:r>
          <a:r>
            <a:rPr lang="ru-RU" dirty="0">
              <a:solidFill>
                <a:schemeClr val="tx1"/>
              </a:solidFill>
            </a:rPr>
            <a:t>. руб.</a:t>
          </a:r>
        </a:p>
      </dgm:t>
    </dgm:pt>
    <dgm:pt modelId="{FFC81BCD-CEA8-464B-9FE8-D921A379C3E9}" type="parTrans" cxnId="{451918C8-A559-4CE1-914E-0A732DB67F7D}">
      <dgm:prSet/>
      <dgm:spPr/>
      <dgm:t>
        <a:bodyPr/>
        <a:lstStyle/>
        <a:p>
          <a:endParaRPr lang="ru-RU"/>
        </a:p>
      </dgm:t>
    </dgm:pt>
    <dgm:pt modelId="{F8B5773F-9063-411A-8604-D25607B780B1}" type="sibTrans" cxnId="{451918C8-A559-4CE1-914E-0A732DB67F7D}">
      <dgm:prSet/>
      <dgm:spPr/>
      <dgm:t>
        <a:bodyPr/>
        <a:lstStyle/>
        <a:p>
          <a:endParaRPr lang="ru-RU"/>
        </a:p>
      </dgm:t>
    </dgm:pt>
    <dgm:pt modelId="{EF8A1FC1-6472-4A69-8535-0302D9AAACFF}" type="pres">
      <dgm:prSet presAssocID="{6124DA45-2FE0-4BEA-9307-CD322D5686CA}" presName="Name0" presStyleCnt="0">
        <dgm:presLayoutVars>
          <dgm:dir/>
          <dgm:resizeHandles val="exact"/>
        </dgm:presLayoutVars>
      </dgm:prSet>
      <dgm:spPr/>
    </dgm:pt>
    <dgm:pt modelId="{E7FB58B1-A897-42ED-81CB-C94AE88411A3}" type="pres">
      <dgm:prSet presAssocID="{6124DA45-2FE0-4BEA-9307-CD322D5686CA}" presName="bkgdShp" presStyleLbl="alignAccFollowNode1" presStyleIdx="0" presStyleCnt="1" custScaleY="114021"/>
      <dgm:spPr>
        <a:solidFill>
          <a:schemeClr val="accent1">
            <a:lumMod val="60000"/>
            <a:lumOff val="40000"/>
            <a:alpha val="90000"/>
          </a:schemeClr>
        </a:solidFill>
      </dgm:spPr>
    </dgm:pt>
    <dgm:pt modelId="{E3E5E58D-F82A-4E9C-9907-FC1DAA98F254}" type="pres">
      <dgm:prSet presAssocID="{6124DA45-2FE0-4BEA-9307-CD322D5686CA}" presName="linComp" presStyleCnt="0"/>
      <dgm:spPr/>
    </dgm:pt>
    <dgm:pt modelId="{BDCFB234-CA6C-4573-A815-B4492EC64D50}" type="pres">
      <dgm:prSet presAssocID="{A972FA07-611E-4B53-8AF5-84A4C54CA046}" presName="compNode" presStyleCnt="0"/>
      <dgm:spPr/>
    </dgm:pt>
    <dgm:pt modelId="{62E8C0AC-11B2-47EC-9CC4-9E9F0D04D65F}" type="pres">
      <dgm:prSet presAssocID="{A972FA07-611E-4B53-8AF5-84A4C54CA046}" presName="node" presStyleLbl="node1" presStyleIdx="0" presStyleCnt="2" custScaleY="84704" custLinFactNeighborX="2527" custLinFactNeighborY="-265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F35A118-57EF-4971-AD77-F5190CD8217C}" type="pres">
      <dgm:prSet presAssocID="{A972FA07-611E-4B53-8AF5-84A4C54CA046}" presName="invisiNode" presStyleLbl="node1" presStyleIdx="0" presStyleCnt="2"/>
      <dgm:spPr/>
    </dgm:pt>
    <dgm:pt modelId="{E29001B9-E1F4-484C-8DAB-2E465342BB4B}" type="pres">
      <dgm:prSet presAssocID="{A972FA07-611E-4B53-8AF5-84A4C54CA046}" presName="imagNode" presStyleLbl="fgImgPlace1" presStyleIdx="0" presStyleCnt="2" custScaleY="136183" custLinFactNeighborX="1066" custLinFactNeighborY="-4810"/>
      <dgm:spPr>
        <a:blipFill rotWithShape="0">
          <a:blip xmlns:r="http://schemas.openxmlformats.org/officeDocument/2006/relationships" r:embed="rId1"/>
          <a:stretch>
            <a:fillRect/>
          </a:stretch>
        </a:blipFill>
      </dgm:spPr>
    </dgm:pt>
    <dgm:pt modelId="{051B3A92-BBD3-4BC4-8DC5-C1F733F821BA}" type="pres">
      <dgm:prSet presAssocID="{CDBC1728-C4A6-45E1-AD2E-7A3D0DD2CA5F}" presName="sibTrans" presStyleLbl="sibTrans2D1" presStyleIdx="0" presStyleCnt="0"/>
      <dgm:spPr/>
      <dgm:t>
        <a:bodyPr/>
        <a:lstStyle/>
        <a:p>
          <a:endParaRPr lang="ru-RU"/>
        </a:p>
      </dgm:t>
    </dgm:pt>
    <dgm:pt modelId="{13FB2892-84FD-45C8-9DEC-D737A58734A0}" type="pres">
      <dgm:prSet presAssocID="{CC6246CE-A903-4E3F-A1D7-7768E697ABEE}" presName="compNode" presStyleCnt="0"/>
      <dgm:spPr/>
    </dgm:pt>
    <dgm:pt modelId="{B30626B5-ABBD-4140-AD1B-55FBCF71345F}" type="pres">
      <dgm:prSet presAssocID="{CC6246CE-A903-4E3F-A1D7-7768E697ABEE}" presName="node" presStyleLbl="node1" presStyleIdx="1" presStyleCnt="2" custScaleY="8470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A9C9209-3456-49BE-870F-F74335E1919C}" type="pres">
      <dgm:prSet presAssocID="{CC6246CE-A903-4E3F-A1D7-7768E697ABEE}" presName="invisiNode" presStyleLbl="node1" presStyleIdx="1" presStyleCnt="2"/>
      <dgm:spPr/>
    </dgm:pt>
    <dgm:pt modelId="{4E55A5B7-7FBF-4A3E-91F4-7749A3C025C3}" type="pres">
      <dgm:prSet presAssocID="{CC6246CE-A903-4E3F-A1D7-7768E697ABEE}" presName="imagNode" presStyleLbl="fgImgPlace1" presStyleIdx="1" presStyleCnt="2" custScaleY="126563" custLinFactNeighborX="197" custLinFactNeighborY="-4810"/>
      <dgm:spPr>
        <a:blipFill rotWithShape="0">
          <a:blip xmlns:r="http://schemas.openxmlformats.org/officeDocument/2006/relationships" r:embed="rId2"/>
          <a:stretch>
            <a:fillRect/>
          </a:stretch>
        </a:blipFill>
      </dgm:spPr>
    </dgm:pt>
  </dgm:ptLst>
  <dgm:cxnLst>
    <dgm:cxn modelId="{D3CC2A76-07DF-43E1-9B89-09A190F0CC43}" type="presOf" srcId="{CC6246CE-A903-4E3F-A1D7-7768E697ABEE}" destId="{B30626B5-ABBD-4140-AD1B-55FBCF71345F}" srcOrd="0" destOrd="0" presId="urn:microsoft.com/office/officeart/2005/8/layout/pList2#1"/>
    <dgm:cxn modelId="{44587F08-5D26-4D06-B949-BA3D5EB6225E}" type="presOf" srcId="{A972FA07-611E-4B53-8AF5-84A4C54CA046}" destId="{62E8C0AC-11B2-47EC-9CC4-9E9F0D04D65F}" srcOrd="0" destOrd="0" presId="urn:microsoft.com/office/officeart/2005/8/layout/pList2#1"/>
    <dgm:cxn modelId="{E94A0CBC-E52D-441C-A384-6720E8413477}" type="presOf" srcId="{6124DA45-2FE0-4BEA-9307-CD322D5686CA}" destId="{EF8A1FC1-6472-4A69-8535-0302D9AAACFF}" srcOrd="0" destOrd="0" presId="urn:microsoft.com/office/officeart/2005/8/layout/pList2#1"/>
    <dgm:cxn modelId="{451918C8-A559-4CE1-914E-0A732DB67F7D}" srcId="{6124DA45-2FE0-4BEA-9307-CD322D5686CA}" destId="{CC6246CE-A903-4E3F-A1D7-7768E697ABEE}" srcOrd="1" destOrd="0" parTransId="{FFC81BCD-CEA8-464B-9FE8-D921A379C3E9}" sibTransId="{F8B5773F-9063-411A-8604-D25607B780B1}"/>
    <dgm:cxn modelId="{66ECBCD1-6C01-4608-9909-57367E1F1329}" srcId="{6124DA45-2FE0-4BEA-9307-CD322D5686CA}" destId="{A972FA07-611E-4B53-8AF5-84A4C54CA046}" srcOrd="0" destOrd="0" parTransId="{FC008321-D107-4181-8F7B-3CDF873E6633}" sibTransId="{CDBC1728-C4A6-45E1-AD2E-7A3D0DD2CA5F}"/>
    <dgm:cxn modelId="{9FD15A68-1812-4561-8C28-06FC9C41A1DB}" type="presOf" srcId="{CDBC1728-C4A6-45E1-AD2E-7A3D0DD2CA5F}" destId="{051B3A92-BBD3-4BC4-8DC5-C1F733F821BA}" srcOrd="0" destOrd="0" presId="urn:microsoft.com/office/officeart/2005/8/layout/pList2#1"/>
    <dgm:cxn modelId="{E5683511-253B-49E6-9192-3092352253C7}" type="presParOf" srcId="{EF8A1FC1-6472-4A69-8535-0302D9AAACFF}" destId="{E7FB58B1-A897-42ED-81CB-C94AE88411A3}" srcOrd="0" destOrd="0" presId="urn:microsoft.com/office/officeart/2005/8/layout/pList2#1"/>
    <dgm:cxn modelId="{634D924E-B9B5-41E1-B508-79EDEAEE779F}" type="presParOf" srcId="{EF8A1FC1-6472-4A69-8535-0302D9AAACFF}" destId="{E3E5E58D-F82A-4E9C-9907-FC1DAA98F254}" srcOrd="1" destOrd="0" presId="urn:microsoft.com/office/officeart/2005/8/layout/pList2#1"/>
    <dgm:cxn modelId="{3BF4C298-9117-4535-ABA4-074AC7E212BE}" type="presParOf" srcId="{E3E5E58D-F82A-4E9C-9907-FC1DAA98F254}" destId="{BDCFB234-CA6C-4573-A815-B4492EC64D50}" srcOrd="0" destOrd="0" presId="urn:microsoft.com/office/officeart/2005/8/layout/pList2#1"/>
    <dgm:cxn modelId="{E4AB289B-D7AC-40EA-8BA3-9ECF01C1351C}" type="presParOf" srcId="{BDCFB234-CA6C-4573-A815-B4492EC64D50}" destId="{62E8C0AC-11B2-47EC-9CC4-9E9F0D04D65F}" srcOrd="0" destOrd="0" presId="urn:microsoft.com/office/officeart/2005/8/layout/pList2#1"/>
    <dgm:cxn modelId="{D75AF03B-7659-44D0-AF84-04D8EBAC9328}" type="presParOf" srcId="{BDCFB234-CA6C-4573-A815-B4492EC64D50}" destId="{9F35A118-57EF-4971-AD77-F5190CD8217C}" srcOrd="1" destOrd="0" presId="urn:microsoft.com/office/officeart/2005/8/layout/pList2#1"/>
    <dgm:cxn modelId="{68D7DF3A-C6AD-45D7-8DE8-6FE3D9E2CDAD}" type="presParOf" srcId="{BDCFB234-CA6C-4573-A815-B4492EC64D50}" destId="{E29001B9-E1F4-484C-8DAB-2E465342BB4B}" srcOrd="2" destOrd="0" presId="urn:microsoft.com/office/officeart/2005/8/layout/pList2#1"/>
    <dgm:cxn modelId="{B5C76369-0EAF-4914-AFFC-EF0348ED3717}" type="presParOf" srcId="{E3E5E58D-F82A-4E9C-9907-FC1DAA98F254}" destId="{051B3A92-BBD3-4BC4-8DC5-C1F733F821BA}" srcOrd="1" destOrd="0" presId="urn:microsoft.com/office/officeart/2005/8/layout/pList2#1"/>
    <dgm:cxn modelId="{773A773E-2A56-4C08-A135-FBD0DEF6CC1A}" type="presParOf" srcId="{E3E5E58D-F82A-4E9C-9907-FC1DAA98F254}" destId="{13FB2892-84FD-45C8-9DEC-D737A58734A0}" srcOrd="2" destOrd="0" presId="urn:microsoft.com/office/officeart/2005/8/layout/pList2#1"/>
    <dgm:cxn modelId="{61572248-869C-4C91-A28F-08274274F1F3}" type="presParOf" srcId="{13FB2892-84FD-45C8-9DEC-D737A58734A0}" destId="{B30626B5-ABBD-4140-AD1B-55FBCF71345F}" srcOrd="0" destOrd="0" presId="urn:microsoft.com/office/officeart/2005/8/layout/pList2#1"/>
    <dgm:cxn modelId="{FBB8661A-9D5F-4411-B8EE-E96E58B8556F}" type="presParOf" srcId="{13FB2892-84FD-45C8-9DEC-D737A58734A0}" destId="{BA9C9209-3456-49BE-870F-F74335E1919C}" srcOrd="1" destOrd="0" presId="urn:microsoft.com/office/officeart/2005/8/layout/pList2#1"/>
    <dgm:cxn modelId="{440DC6B6-A611-4B53-AE23-28E060EBDA59}" type="presParOf" srcId="{13FB2892-84FD-45C8-9DEC-D737A58734A0}" destId="{4E55A5B7-7FBF-4A3E-91F4-7749A3C025C3}" srcOrd="2" destOrd="0" presId="urn:microsoft.com/office/officeart/2005/8/layout/pList2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4B88BEE-7DB3-4719-80FA-E9EA803C2CD6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19779A7-DA80-4D36-B685-60E3905D340F}">
      <dgm:prSet phldrT="[Текст]"/>
      <dgm:spPr>
        <a:solidFill>
          <a:schemeClr val="accent1">
            <a:lumMod val="60000"/>
            <a:lumOff val="40000"/>
          </a:schemeClr>
        </a:solidFill>
      </dgm:spPr>
      <dgm:t>
        <a:bodyPr/>
        <a:lstStyle/>
        <a:p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endParaRPr lang="ru-RU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ДЕФИЦИТ</a:t>
          </a:r>
        </a:p>
      </dgm:t>
    </dgm:pt>
    <dgm:pt modelId="{D697F2E1-7850-4A8E-BE00-8D8CED67C915}" type="parTrans" cxnId="{0EBA7A84-0E1B-487C-A8A4-58D620E15A23}">
      <dgm:prSet/>
      <dgm:spPr/>
      <dgm:t>
        <a:bodyPr/>
        <a:lstStyle/>
        <a:p>
          <a:endParaRPr lang="ru-RU"/>
        </a:p>
      </dgm:t>
    </dgm:pt>
    <dgm:pt modelId="{57CA66F3-73B6-4BB5-A936-C47E645AD7A1}" type="sibTrans" cxnId="{0EBA7A84-0E1B-487C-A8A4-58D620E15A23}">
      <dgm:prSet/>
      <dgm:spPr/>
      <dgm:t>
        <a:bodyPr/>
        <a:lstStyle/>
        <a:p>
          <a:endParaRPr lang="ru-RU"/>
        </a:p>
      </dgm:t>
    </dgm:pt>
    <dgm:pt modelId="{3AF6A196-138D-4C0A-8079-69766DE8A669}">
      <dgm:prSet custT="1"/>
      <dgm:spPr/>
      <dgm:t>
        <a:bodyPr/>
        <a:lstStyle/>
        <a:p>
          <a:pPr algn="ctr"/>
          <a:r>
            <a:rPr lang="ru-RU" sz="2000" b="1" dirty="0" smtClean="0">
              <a:latin typeface="Times New Roman" pitchFamily="18" charset="0"/>
              <a:cs typeface="Times New Roman" pitchFamily="18" charset="0"/>
            </a:rPr>
            <a:t>15 441,4 тыс.руб</a:t>
          </a:r>
          <a:r>
            <a:rPr lang="ru-RU" sz="2000" b="1" dirty="0">
              <a:latin typeface="Times New Roman" pitchFamily="18" charset="0"/>
              <a:cs typeface="Times New Roman" pitchFamily="18" charset="0"/>
            </a:rPr>
            <a:t>.</a:t>
          </a:r>
        </a:p>
      </dgm:t>
    </dgm:pt>
    <dgm:pt modelId="{3A224C91-85BF-4312-A6C6-16D12BE1DAE8}" type="parTrans" cxnId="{357FA81B-BE2F-4988-8DFC-E072E15F3F12}">
      <dgm:prSet/>
      <dgm:spPr/>
      <dgm:t>
        <a:bodyPr/>
        <a:lstStyle/>
        <a:p>
          <a:endParaRPr lang="ru-RU"/>
        </a:p>
      </dgm:t>
    </dgm:pt>
    <dgm:pt modelId="{64AB1F6C-A98F-40C2-A802-97C20F41E849}" type="sibTrans" cxnId="{357FA81B-BE2F-4988-8DFC-E072E15F3F12}">
      <dgm:prSet/>
      <dgm:spPr/>
      <dgm:t>
        <a:bodyPr/>
        <a:lstStyle/>
        <a:p>
          <a:endParaRPr lang="ru-RU"/>
        </a:p>
      </dgm:t>
    </dgm:pt>
    <dgm:pt modelId="{6A4DBDBE-CA35-4A3A-94C8-08AFDBDD1D97}" type="pres">
      <dgm:prSet presAssocID="{74B88BEE-7DB3-4719-80FA-E9EA803C2CD6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5E7BCAAD-B50C-4B2E-B913-19A557497EC2}" type="pres">
      <dgm:prSet presAssocID="{919779A7-DA80-4D36-B685-60E3905D340F}" presName="composite" presStyleCnt="0"/>
      <dgm:spPr/>
    </dgm:pt>
    <dgm:pt modelId="{A7438931-25DA-4FDA-AD21-BE03848C81BA}" type="pres">
      <dgm:prSet presAssocID="{919779A7-DA80-4D36-B685-60E3905D340F}" presName="parentText" presStyleLbl="alignNode1" presStyleIdx="0" presStyleCnt="1" custAng="0" custScaleX="366243" custLinFactNeighborX="-40236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C8B2B31-8A87-4C52-BC3A-7C2FAC617753}" type="pres">
      <dgm:prSet presAssocID="{919779A7-DA80-4D36-B685-60E3905D340F}" presName="descendantText" presStyleLbl="alignAcc1" presStyleIdx="0" presStyleCnt="1" custScaleX="60941" custLinFactNeighborX="8728" custLinFactNeighborY="1601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357FA81B-BE2F-4988-8DFC-E072E15F3F12}" srcId="{919779A7-DA80-4D36-B685-60E3905D340F}" destId="{3AF6A196-138D-4C0A-8079-69766DE8A669}" srcOrd="0" destOrd="0" parTransId="{3A224C91-85BF-4312-A6C6-16D12BE1DAE8}" sibTransId="{64AB1F6C-A98F-40C2-A802-97C20F41E849}"/>
    <dgm:cxn modelId="{8F5D75B3-3346-40EA-9054-29F626B7E374}" type="presOf" srcId="{919779A7-DA80-4D36-B685-60E3905D340F}" destId="{A7438931-25DA-4FDA-AD21-BE03848C81BA}" srcOrd="0" destOrd="0" presId="urn:microsoft.com/office/officeart/2005/8/layout/chevron2"/>
    <dgm:cxn modelId="{C7BE9C8F-7DBE-493B-8EEE-99F7A2180B0F}" type="presOf" srcId="{74B88BEE-7DB3-4719-80FA-E9EA803C2CD6}" destId="{6A4DBDBE-CA35-4A3A-94C8-08AFDBDD1D97}" srcOrd="0" destOrd="0" presId="urn:microsoft.com/office/officeart/2005/8/layout/chevron2"/>
    <dgm:cxn modelId="{7438E2A7-6FCC-42B0-B3AF-6ECA1A0C74F2}" type="presOf" srcId="{3AF6A196-138D-4C0A-8079-69766DE8A669}" destId="{5C8B2B31-8A87-4C52-BC3A-7C2FAC617753}" srcOrd="0" destOrd="0" presId="urn:microsoft.com/office/officeart/2005/8/layout/chevron2"/>
    <dgm:cxn modelId="{0EBA7A84-0E1B-487C-A8A4-58D620E15A23}" srcId="{74B88BEE-7DB3-4719-80FA-E9EA803C2CD6}" destId="{919779A7-DA80-4D36-B685-60E3905D340F}" srcOrd="0" destOrd="0" parTransId="{D697F2E1-7850-4A8E-BE00-8D8CED67C915}" sibTransId="{57CA66F3-73B6-4BB5-A936-C47E645AD7A1}"/>
    <dgm:cxn modelId="{C35EC4F4-48EE-487E-8492-B6AEE5574395}" type="presParOf" srcId="{6A4DBDBE-CA35-4A3A-94C8-08AFDBDD1D97}" destId="{5E7BCAAD-B50C-4B2E-B913-19A557497EC2}" srcOrd="0" destOrd="0" presId="urn:microsoft.com/office/officeart/2005/8/layout/chevron2"/>
    <dgm:cxn modelId="{56CBCA97-E0AF-46D8-AEBB-C985DEF2F506}" type="presParOf" srcId="{5E7BCAAD-B50C-4B2E-B913-19A557497EC2}" destId="{A7438931-25DA-4FDA-AD21-BE03848C81BA}" srcOrd="0" destOrd="0" presId="urn:microsoft.com/office/officeart/2005/8/layout/chevron2"/>
    <dgm:cxn modelId="{5057B72E-33C1-4667-95C3-73535B2C55AB}" type="presParOf" srcId="{5E7BCAAD-B50C-4B2E-B913-19A557497EC2}" destId="{5C8B2B31-8A87-4C52-BC3A-7C2FAC617753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Chevron3">
  <dgm:title val=""/>
  <dgm:desc val=""/>
  <dgm:catLst>
    <dgm:cat type="process" pri="10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func="maxDepth" op="gte" val="2">
        <dgm:constrLst>
          <dgm:constr type="w" for="ch" forName="parAndChTx" refType="w"/>
          <dgm:constr type="primFontSz" for="ch" ptType="node" op="equ"/>
          <dgm:constr type="w" for="ch" forName="parAndChSpace" refType="w" refFor="ch" refForName="parAndChTx" fact="-0.2"/>
          <dgm:constr type="w" for="ch" ptType="sibTrans" op="equ"/>
        </dgm:constrLst>
        <dgm:ruleLst/>
        <dgm:forEach name="Name6" axis="ch" ptType="node">
          <dgm:layoutNode name="parAndChTx">
            <dgm:varLst>
              <dgm:bulletEnabled val="1"/>
            </dgm:varLst>
            <dgm:alg type="tx"/>
            <dgm:choose name="Name7">
              <dgm:if name="Name8" func="var" arg="dir" op="equ" val="norm">
                <dgm:choose name="Name9">
                  <dgm:if name="Name10" axis="self" ptType="node" func="pos" op="equ" val="1">
                    <dgm:shape xmlns:r="http://schemas.openxmlformats.org/officeDocument/2006/relationships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4"/>
                    </dgm:constrLst>
                  </dgm:if>
                  <dgm:else name="Name11">
                    <dgm:shape xmlns:r="http://schemas.openxmlformats.org/officeDocument/2006/relationships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if>
              <dgm:else name="Name12">
                <dgm:choose name="Name13">
                  <dgm:if name="Name14" axis="self" ptType="node" func="pos" op="equ" val="1">
                    <dgm:shape xmlns:r="http://schemas.openxmlformats.org/officeDocument/2006/relationships" rot="180" type="homePlate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4"/>
                      <dgm:constr type="rMarg" refType="w" fact="0.1"/>
                    </dgm:constrLst>
                  </dgm:if>
                  <dgm:else name="Name15">
                    <dgm:shape xmlns:r="http://schemas.openxmlformats.org/officeDocument/2006/relationships" rot="180" type="chevron" r:blip="">
                      <dgm:adjLst>
                        <dgm:adj idx="1" val="0.25"/>
                      </dgm:adjLst>
                    </dgm:shape>
                    <dgm:presOf axis="desOrSelf" ptType="node"/>
                    <dgm:constrLst>
                      <dgm:constr type="h" refType="w" op="equ" fact="0.8"/>
                      <dgm:constr type="primFontSz" val="65"/>
                      <dgm:constr type="tMarg" refType="primFontSz" fact="0.2"/>
                      <dgm:constr type="bMarg" refType="primFontSz" fact="0.2"/>
                      <dgm:constr type="lMarg" refType="w" fact="0.1"/>
                      <dgm:constr type="rMarg" refType="w" fact="0.1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16" axis="followSib" ptType="sibTrans" cnt="1">
            <dgm:layoutNode name="parAndCh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17">
        <dgm:constrLst>
          <dgm:constr type="w" for="ch" forName="parTxOnly" refType="w"/>
          <dgm:constr type="primFontSz" for="ch" ptType="node" op="equ"/>
          <dgm:constr type="w" for="ch" forName="parSpace" refType="w" refFor="ch" refForName="parTxOnly" fact="-0.2"/>
          <dgm:constr type="w" for="ch" ptType="sibTrans" op="equ"/>
        </dgm:constrLst>
        <dgm:ruleLst/>
        <dgm:forEach name="Name18" axis="ch" ptType="node">
          <dgm:layoutNode name="parTxOnly">
            <dgm:varLst>
              <dgm:bulletEnabled val="1"/>
            </dgm:varLst>
            <dgm:alg type="tx"/>
            <dgm:presOf axis="desOrSelf" ptType="node"/>
            <dgm:choose name="Name19">
              <dgm:if name="Name20" func="var" arg="dir" op="equ" val="norm">
                <dgm:choose name="Name21">
                  <dgm:if name="Name22" axis="self" ptType="node" func="pos" op="equ" val="1">
                    <dgm:shape xmlns:r="http://schemas.openxmlformats.org/officeDocument/2006/relationships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42"/>
                      <dgm:constr type="rMarg" refType="primFontSz" fact="0.105"/>
                    </dgm:constrLst>
                  </dgm:if>
                  <dgm:else name="Name23">
                    <dgm:shape xmlns:r="http://schemas.openxmlformats.org/officeDocument/2006/relationships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315"/>
                      <dgm:constr type="rMarg" refType="primFontSz" fact="0.105"/>
                    </dgm:constrLst>
                  </dgm:else>
                </dgm:choose>
              </dgm:if>
              <dgm:else name="Name24">
                <dgm:choose name="Name25">
                  <dgm:if name="Name26" axis="self" ptType="node" func="pos" op="equ" val="1">
                    <dgm:shape xmlns:r="http://schemas.openxmlformats.org/officeDocument/2006/relationships" rot="180" type="homePlate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42"/>
                    </dgm:constrLst>
                  </dgm:if>
                  <dgm:else name="Name27">
                    <dgm:shape xmlns:r="http://schemas.openxmlformats.org/officeDocument/2006/relationships" rot="180" type="chevron" r:blip="">
                      <dgm:adjLst/>
                    </dgm:shape>
                    <dgm:constrLst>
                      <dgm:constr type="h" refType="w" op="equ" fact="0.4"/>
                      <dgm:constr type="primFontSz" val="65"/>
                      <dgm:constr type="tMarg" refType="primFontSz" fact="0.21"/>
                      <dgm:constr type="bMarg" refType="primFontSz" fact="0.21"/>
                      <dgm:constr type="lMarg" refType="primFontSz" fact="0.105"/>
                      <dgm:constr type="rMarg" refType="primFontSz" fact="0.315"/>
                    </dgm:constrLst>
                  </dgm:else>
                </dgm:choose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List2#1">
  <dgm:title val=""/>
  <dgm:desc val=""/>
  <dgm:catLst>
    <dgm:cat type="list" pri="11000"/>
    <dgm:cat type="picture" pri="24000"/>
    <dgm:cat type="pictureconvert" pri="2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bkgdShp" refType="w"/>
      <dgm:constr type="h" for="ch" forName="bkgdShp" refType="h" fact="0.45"/>
      <dgm:constr type="t" for="ch" forName="bkgdShp"/>
      <dgm:constr type="w" for="ch" forName="linComp" refType="w" fact="0.94"/>
      <dgm:constr type="h" for="ch" forName="linComp" refType="h"/>
      <dgm:constr type="ctrX" for="ch" forName="linComp" refType="w" fact="0.5"/>
    </dgm:constrLst>
    <dgm:ruleLst/>
    <dgm:choose name="Name1">
      <dgm:if name="Name2" axis="ch" ptType="node" func="cnt" op="gte" val="1">
        <dgm:layoutNode name="bkgdShp" styleLbl="alignAccFollowNode1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linComp">
          <dgm:choose name="Name3">
            <dgm:if name="Name4" func="var" arg="dir" op="equ" val="norm">
              <dgm:alg type="lin"/>
            </dgm:if>
            <dgm:else name="Name5">
              <dgm:alg type="lin">
                <dgm:param type="linDir" val="from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w" for="ch" forName="compNode" refType="w"/>
            <dgm:constr type="h" for="ch" forName="compNode" refType="h"/>
            <dgm:constr type="w" for="ch" ptType="sibTrans" refType="w" refFor="ch" refForName="compNode" fact="0.1"/>
            <dgm:constr type="h" for="ch" ptType="sibTrans" op="equ"/>
            <dgm:constr type="h" for="ch" forName="compNode" op="equ"/>
            <dgm:constr type="primFontSz" for="des" forName="node" op="equ"/>
          </dgm:constrLst>
          <dgm:ruleLst/>
          <dgm:forEach name="nodesForEach" axis="ch" ptType="node">
            <dgm:layoutNode name="compNode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node" refType="w"/>
                <dgm:constr type="h" for="ch" forName="node" refType="h" fact="0.55"/>
                <dgm:constr type="b" for="ch" forName="node" refType="h"/>
                <dgm:constr type="w" for="ch" forName="invisiNode" refType="w" fact="0.75"/>
                <dgm:constr type="h" for="ch" forName="invisiNode" refType="h" fact="0.06"/>
                <dgm:constr type="t" for="ch" forName="invisiNode"/>
                <dgm:constr type="w" for="ch" forName="imagNode" refType="w"/>
                <dgm:constr type="h" for="ch" forName="imagNode" refType="h" fact="0.33"/>
                <dgm:constr type="ctrX" for="ch" forName="imagNode" refType="w" fact="0.5"/>
                <dgm:constr type="t" for="ch" forName="imagNode" refType="h" fact="0.06"/>
              </dgm:constrLst>
              <dgm:ruleLst/>
              <dgm:layoutNode name="node" styleLbl="node1">
                <dgm:varLst>
                  <dgm:bulletEnabled val="1"/>
                </dgm:varLst>
                <dgm:alg type="tx">
                  <dgm:param type="txAnchorVert" val="t"/>
                </dgm:alg>
                <dgm:shape xmlns:r="http://schemas.openxmlformats.org/officeDocument/2006/relationships" rot="180" type="round2SameRect" r:blip="">
                  <dgm:adjLst>
                    <dgm:adj idx="1" val="0.105"/>
                  </dgm:adjLst>
                </dgm:shape>
                <dgm:presOf axis="desOrSelf" ptType="node"/>
                <dgm:constrLst>
                  <dgm:constr type="primFontSz" val="65"/>
                </dgm:constrLst>
                <dgm:ruleLst>
                  <dgm:rule type="primFontSz" val="5" fact="NaN" max="NaN"/>
                </dgm:ruleLst>
              </dgm:layoutNode>
              <dgm:layoutNode name="invisiNode">
                <dgm:alg type="sp"/>
                <dgm:shape xmlns:r="http://schemas.openxmlformats.org/officeDocument/2006/relationships" type="roundRect" r:blip="" hideGeom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  <dgm:layoutNode name="imagNode" styleLbl="fgImgPlace1">
                <dgm:alg type="sp"/>
                <dgm:shape xmlns:r="http://schemas.openxmlformats.org/officeDocument/2006/relationships" type="roundRect" r:blip="" zOrderOff="-2" blipPhldr="1">
                  <dgm:adjLst>
                    <dgm:adj idx="1" val="0.1"/>
                  </dgm:adjLst>
                </dgm:shape>
                <dgm:presOf/>
                <dgm:constrLst/>
                <dgm:ruleLst/>
              </dgm:layoutNode>
            </dgm:layoutNode>
            <dgm:forEach name="sibTransForEach" axis="followSib" ptType="sibTrans" cnt="1">
              <dgm:layoutNode name="sibTrans">
                <dgm:alg type="sp"/>
                <dgm:shape xmlns:r="http://schemas.openxmlformats.org/officeDocument/2006/relationships" type="rect" r:blip="" hideGeom="1">
                  <dgm:adjLst/>
                </dgm:shape>
                <dgm:presOf axis="self"/>
                <dgm:constrLst/>
                <dgm:ruleLst/>
              </dgm:layoutNode>
            </dgm:forEach>
          </dgm:forEach>
        </dgm:layoutNode>
      </dgm:if>
      <dgm:else name="Name6"/>
    </dgm:choos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2953281" cy="499352"/>
          </a:xfrm>
          <a:prstGeom prst="rect">
            <a:avLst/>
          </a:prstGeom>
        </p:spPr>
        <p:txBody>
          <a:bodyPr vert="horz" lIns="91596" tIns="45798" rIns="91596" bIns="45798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8678" y="2"/>
            <a:ext cx="2953281" cy="499352"/>
          </a:xfrm>
          <a:prstGeom prst="rect">
            <a:avLst/>
          </a:prstGeom>
        </p:spPr>
        <p:txBody>
          <a:bodyPr vert="horz" lIns="91596" tIns="45798" rIns="91596" bIns="45798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57B1916-E734-45ED-A34C-AC96C95D1081}" type="datetimeFigureOut">
              <a:rPr lang="ru-RU"/>
              <a:pPr>
                <a:defRPr/>
              </a:pPr>
              <a:t>23.08.2024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69988" y="1243013"/>
            <a:ext cx="4473575" cy="33559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6" tIns="45798" rIns="91596" bIns="45798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1040" y="4786781"/>
            <a:ext cx="5451476" cy="3915301"/>
          </a:xfrm>
          <a:prstGeom prst="rect">
            <a:avLst/>
          </a:prstGeom>
        </p:spPr>
        <p:txBody>
          <a:bodyPr vert="horz" lIns="91596" tIns="45798" rIns="91596" bIns="45798" rtlCol="0"/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6338"/>
            <a:ext cx="2953281" cy="499352"/>
          </a:xfrm>
          <a:prstGeom prst="rect">
            <a:avLst/>
          </a:prstGeom>
        </p:spPr>
        <p:txBody>
          <a:bodyPr vert="horz" lIns="91596" tIns="45798" rIns="91596" bIns="45798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8678" y="9446338"/>
            <a:ext cx="2953281" cy="499352"/>
          </a:xfrm>
          <a:prstGeom prst="rect">
            <a:avLst/>
          </a:prstGeom>
        </p:spPr>
        <p:txBody>
          <a:bodyPr vert="horz" lIns="91596" tIns="45798" rIns="91596" bIns="45798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DFC4669-B52A-4C18-82EB-1B23F5CD9B4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942859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229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3556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478C6A87-D533-45E0-A350-551B12FB25F4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5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A3482507-D86D-4C77-A7DA-324B35ABE39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dirty="0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3D6C6FE6-AF31-4E75-A1B7-A678B7E901F3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D676B-8062-4265-B8F5-E4D19FA4E73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D676B-8062-4265-B8F5-E4D19FA4E73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/>
          </a:p>
        </p:txBody>
      </p:sp>
      <p:sp>
        <p:nvSpPr>
          <p:cNvPr id="24580" name="Номер слайда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45D676B-8062-4265-B8F5-E4D19FA4E732}" type="slidenum">
              <a:rPr lang="ru-RU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2EA158-A5B3-4D68-845C-2F8437350F31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458071-67B4-419B-A6DA-1BA54C2B26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8BFF0E-4BD5-4312-A6F6-9D4CB6E275B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D8A9AD-B706-4818-B44B-A49855DC2A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527737-1FC4-4EB3-8972-55AAFE5BFFF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BCF3AF-DAD0-4D28-A68C-A6ACFBE702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ED1D7E-73D6-4847-9360-06E91C92672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8832AD-FFA3-4511-8CBA-C03B1C5D502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51AA3E-8BCA-474D-BC10-29C28D853B56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64D94-E4A4-4049-BFF5-9E20E4E3290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E68A47-D16D-4277-959C-35014F897BE9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D41870-558D-481E-A7F4-BDAB93CB8D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10BEFE-E61A-492C-9D86-381CC8325B9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E69627-B7F8-41D5-85D9-DFA916BF92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E0C17D-F31E-4F28-9239-4FAA35FCF96C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12891B-82E3-4E03-926E-BA43BB0363E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653AB5-9818-45D0-9EA0-4926BB50C74B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49C8D16-DAA5-4F7B-AEB6-B7177F7D08F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AA7058-4D99-46E2-A4B7-1EEECA80AD43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80926-FEB5-492A-92B2-6A4532DF64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1A49EF-0694-4B3D-8663-F948F2F949F5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7485D8-1F75-4D31-8447-79127C31F0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6A4E0D-4406-4C09-A03E-F7D51A27565D}" type="datetimeFigureOut">
              <a:rPr lang="en-US"/>
              <a:pPr>
                <a:defRPr/>
              </a:pPr>
              <a:t>8/23/2024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79144330-31DB-45A0-8FD2-1A3739A4E6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pic>
        <p:nvPicPr>
          <p:cNvPr id="1031" name="Picture 6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995" r:id="rId1"/>
    <p:sldLayoutId id="2147483996" r:id="rId2"/>
    <p:sldLayoutId id="2147483997" r:id="rId3"/>
    <p:sldLayoutId id="2147483998" r:id="rId4"/>
    <p:sldLayoutId id="2147483999" r:id="rId5"/>
    <p:sldLayoutId id="2147484000" r:id="rId6"/>
    <p:sldLayoutId id="2147484001" r:id="rId7"/>
    <p:sldLayoutId id="2147484002" r:id="rId8"/>
    <p:sldLayoutId id="2147484003" r:id="rId9"/>
    <p:sldLayoutId id="2147484004" r:id="rId10"/>
    <p:sldLayoutId id="214748400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3.xml"/><Relationship Id="rId3" Type="http://schemas.openxmlformats.org/officeDocument/2006/relationships/diagramLayout" Target="../diagrams/layout2.xml"/><Relationship Id="rId7" Type="http://schemas.openxmlformats.org/officeDocument/2006/relationships/diagramData" Target="../diagrams/data3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11" Type="http://schemas.microsoft.com/office/2007/relationships/diagramDrawing" Target="../diagrams/drawing3.xml"/><Relationship Id="rId5" Type="http://schemas.openxmlformats.org/officeDocument/2006/relationships/diagramColors" Target="../diagrams/colors2.xml"/><Relationship Id="rId10" Type="http://schemas.openxmlformats.org/officeDocument/2006/relationships/diagramColors" Target="../diagrams/colors3.xml"/><Relationship Id="rId4" Type="http://schemas.openxmlformats.org/officeDocument/2006/relationships/diagramQuickStyle" Target="../diagrams/quickStyle2.xml"/><Relationship Id="rId9" Type="http://schemas.openxmlformats.org/officeDocument/2006/relationships/diagramQuickStyle" Target="../diagrams/quickStyle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6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jpeg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985838" y="0"/>
            <a:ext cx="8158162" cy="1590675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Публичная декларация</a:t>
            </a:r>
            <a:b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</a:b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Финансового управления Администрации муниципального образования Алапаевское на </a:t>
            </a:r>
            <a:r>
              <a:rPr lang="ru-RU" sz="24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2024 </a:t>
            </a: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год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(утверждена приказом Финансового управления </a:t>
            </a:r>
            <a:b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</a:b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от 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29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.12.20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2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3 </a:t>
            </a:r>
            <a:r>
              <a:rPr lang="ru-RU" sz="18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№</a:t>
            </a:r>
            <a:r>
              <a:rPr lang="en-US" sz="18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 </a:t>
            </a:r>
            <a:r>
              <a:rPr lang="en-US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79</a:t>
            </a:r>
            <a:r>
              <a:rPr lang="ru-RU" sz="1800" b="1" dirty="0" smtClean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)</a:t>
            </a:r>
            <a:endParaRPr lang="en-US" sz="1800" b="1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grpSp>
        <p:nvGrpSpPr>
          <p:cNvPr id="2051" name="Группа 4"/>
          <p:cNvGrpSpPr>
            <a:grpSpLocks/>
          </p:cNvGrpSpPr>
          <p:nvPr/>
        </p:nvGrpSpPr>
        <p:grpSpPr bwMode="auto">
          <a:xfrm rot="10800000">
            <a:off x="1600200" y="1614488"/>
            <a:ext cx="7258050" cy="77787"/>
            <a:chOff x="947651" y="2754884"/>
            <a:chExt cx="7257566" cy="89285"/>
          </a:xfrm>
        </p:grpSpPr>
        <p:sp>
          <p:nvSpPr>
            <p:cNvPr id="16" name="Прямоугольник 15"/>
            <p:cNvSpPr/>
            <p:nvPr/>
          </p:nvSpPr>
          <p:spPr>
            <a:xfrm>
              <a:off x="947651" y="2736662"/>
              <a:ext cx="7257566" cy="51020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 flipV="1">
              <a:off x="947651" y="2798616"/>
              <a:ext cx="7257566" cy="45553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8" name="Title 1"/>
          <p:cNvSpPr txBox="1">
            <a:spLocks/>
          </p:cNvSpPr>
          <p:nvPr/>
        </p:nvSpPr>
        <p:spPr>
          <a:xfrm>
            <a:off x="1774825" y="2865438"/>
            <a:ext cx="5702300" cy="141605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lnSpc>
                <a:spcPct val="100000"/>
              </a:lnSpc>
              <a:spcAft>
                <a:spcPts val="0"/>
              </a:spcAft>
              <a:defRPr/>
            </a:pPr>
            <a: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/>
            </a:r>
            <a:br>
              <a:rPr lang="en-US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</a:br>
            <a:endParaRPr lang="en-US" sz="2400" b="1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pic>
        <p:nvPicPr>
          <p:cNvPr id="2053" name="Picture 6" descr="C:\Documents and Settings\Зенкова ОА\Рабочий стол\Герб МО Алапаевское.tif"/>
          <p:cNvPicPr>
            <a:picLocks noChangeAspect="1" noChangeArrowheads="1"/>
          </p:cNvPicPr>
          <p:nvPr/>
        </p:nvPicPr>
        <p:blipFill>
          <a:blip r:embed="rId2" cstate="print">
            <a:lum bright="-12000" contrast="48000"/>
          </a:blip>
          <a:srcRect/>
          <a:stretch>
            <a:fillRect/>
          </a:stretch>
        </p:blipFill>
        <p:spPr bwMode="auto">
          <a:xfrm>
            <a:off x="254000" y="200025"/>
            <a:ext cx="852488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Picture 2" descr="C:\Users\Kazna3\Desktop\IMG_20190304_172159.jpg"/>
          <p:cNvPicPr>
            <a:picLocks noChangeAspect="1" noChangeArrowheads="1"/>
          </p:cNvPicPr>
          <p:nvPr/>
        </p:nvPicPr>
        <p:blipFill>
          <a:blip r:embed="rId3" cstate="print"/>
          <a:srcRect b="3263"/>
          <a:stretch>
            <a:fillRect/>
          </a:stretch>
        </p:blipFill>
        <p:spPr bwMode="auto">
          <a:xfrm>
            <a:off x="876909" y="1754671"/>
            <a:ext cx="7346962" cy="507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956956" y="1482601"/>
            <a:ext cx="56632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2000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Повышение качества и прозрачности регулирования предпринимательской и иной экономической </a:t>
            </a:r>
            <a:r>
              <a:rPr lang="ru-RU" altLang="zh-CN" sz="2000" b="1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деятельности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 rot="10800000" flipV="1">
            <a:off x="652463" y="3726187"/>
            <a:ext cx="2094032" cy="53683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68135" y="4722053"/>
            <a:ext cx="2515014" cy="52465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Ожидаемый   результат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Прямоугольник 44"/>
          <p:cNvSpPr>
            <a:spLocks noChangeArrowheads="1"/>
          </p:cNvSpPr>
          <p:nvPr/>
        </p:nvSpPr>
        <p:spPr bwMode="auto">
          <a:xfrm>
            <a:off x="1162974" y="3684232"/>
            <a:ext cx="1296142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8200" name="Прямоугольник 46"/>
          <p:cNvSpPr>
            <a:spLocks noChangeArrowheads="1"/>
          </p:cNvSpPr>
          <p:nvPr/>
        </p:nvSpPr>
        <p:spPr bwMode="auto">
          <a:xfrm>
            <a:off x="6967538" y="1608138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68135" y="3616689"/>
            <a:ext cx="607166" cy="690879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2" name="Рисунок 4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5188" y="3770577"/>
            <a:ext cx="541719" cy="5417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335095" y="4619663"/>
            <a:ext cx="620567" cy="644602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4" name="Рисунок 5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81579" y="4722053"/>
            <a:ext cx="366878" cy="4118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Прямоугольник 53"/>
          <p:cNvSpPr>
            <a:spLocks noChangeArrowheads="1"/>
          </p:cNvSpPr>
          <p:nvPr/>
        </p:nvSpPr>
        <p:spPr bwMode="auto">
          <a:xfrm>
            <a:off x="142875" y="320674"/>
            <a:ext cx="9001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5088" algn="ctr"/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 Администрации МО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Алапаевское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  <a:p>
            <a:pPr indent="65088" algn="ctr"/>
            <a:endParaRPr lang="ru-RU" sz="2800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040683" y="2954523"/>
            <a:ext cx="377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3" name="Группа 33"/>
          <p:cNvGrpSpPr>
            <a:grpSpLocks/>
          </p:cNvGrpSpPr>
          <p:nvPr/>
        </p:nvGrpSpPr>
        <p:grpSpPr bwMode="auto">
          <a:xfrm>
            <a:off x="652463" y="1259927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>
            <a:off x="735013" y="5425608"/>
            <a:ext cx="2162175" cy="6397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215" name="Прямоугольник 34"/>
          <p:cNvSpPr>
            <a:spLocks noChangeArrowheads="1"/>
          </p:cNvSpPr>
          <p:nvPr/>
        </p:nvSpPr>
        <p:spPr bwMode="auto">
          <a:xfrm>
            <a:off x="3417900" y="4820575"/>
            <a:ext cx="5094275" cy="5275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hangingPunct="0">
              <a:lnSpc>
                <a:spcPct val="101000"/>
              </a:lnSpc>
            </a:pP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Оценка регулирующего воздействия, экспертизы и оценки фактического воздействия в МО Алапаевское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3533312" y="2610035"/>
            <a:ext cx="3213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1318437" y="1777999"/>
            <a:ext cx="104302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ЦЕЛЬ</a:t>
            </a:r>
            <a:r>
              <a:rPr lang="ru-RU" sz="24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97188" y="2308194"/>
            <a:ext cx="44002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93793" y="2494293"/>
            <a:ext cx="1065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</a:p>
        </p:txBody>
      </p:sp>
      <p:sp>
        <p:nvSpPr>
          <p:cNvPr id="30" name="Овал 29"/>
          <p:cNvSpPr/>
          <p:nvPr/>
        </p:nvSpPr>
        <p:spPr>
          <a:xfrm>
            <a:off x="454025" y="1695450"/>
            <a:ext cx="546100" cy="5445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4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grpSp>
        <p:nvGrpSpPr>
          <p:cNvPr id="35" name="Группа 6"/>
          <p:cNvGrpSpPr/>
          <p:nvPr/>
        </p:nvGrpSpPr>
        <p:grpSpPr>
          <a:xfrm>
            <a:off x="2459116" y="1778000"/>
            <a:ext cx="379582" cy="379273"/>
            <a:chOff x="2147276" y="1700808"/>
            <a:chExt cx="336492" cy="299892"/>
          </a:xfrm>
          <a:solidFill>
            <a:srgbClr val="00B050"/>
          </a:solidFill>
        </p:grpSpPr>
        <p:sp>
          <p:nvSpPr>
            <p:cNvPr id="36" name="Нашивка 65"/>
            <p:cNvSpPr/>
            <p:nvPr/>
          </p:nvSpPr>
          <p:spPr>
            <a:xfrm>
              <a:off x="2147276" y="1700808"/>
              <a:ext cx="192476" cy="299892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37" name="Нашивка 66"/>
            <p:cNvSpPr/>
            <p:nvPr/>
          </p:nvSpPr>
          <p:spPr>
            <a:xfrm>
              <a:off x="2291292" y="1700808"/>
              <a:ext cx="192476" cy="299892"/>
            </a:xfrm>
            <a:prstGeom prst="chevron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Овал 37"/>
          <p:cNvSpPr/>
          <p:nvPr/>
        </p:nvSpPr>
        <p:spPr>
          <a:xfrm>
            <a:off x="529267" y="2494293"/>
            <a:ext cx="470858" cy="46023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1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2696" y="2492860"/>
            <a:ext cx="5324560" cy="14924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проведения оценки регулирующего воздействия </a:t>
            </a:r>
            <a:r>
              <a:rPr lang="ru-RU" dirty="0" err="1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воздействия</a:t>
            </a:r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, экспертизы и оценки фактического воздействия в МО Алапаевское в соответствии с изменениями нормативно-правовых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актов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280299" y="3616689"/>
            <a:ext cx="523187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3417900" y="3843074"/>
            <a:ext cx="5049354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и мониторинг работы структурных подразделений Администрации МО Алапаевское и муниципальных учреждений МО Алапаевское 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 flipH="1" flipV="1">
            <a:off x="2897188" y="3616688"/>
            <a:ext cx="52071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5284154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479425" y="28575"/>
            <a:ext cx="8204200" cy="895350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 fontAlgn="auto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accent5">
                    <a:lumMod val="50000"/>
                  </a:schemeClr>
                </a:solidFill>
                <a:latin typeface="Franklin Gothic Medium" panose="020B0603020102020204" pitchFamily="34" charset="0"/>
              </a:rPr>
              <a:t>Карта результатов</a:t>
            </a:r>
            <a:endParaRPr lang="en-US" sz="2400" b="1" dirty="0">
              <a:solidFill>
                <a:schemeClr val="accent5">
                  <a:lumMod val="50000"/>
                </a:schemeClr>
              </a:solidFill>
              <a:latin typeface="Franklin Gothic Medium" panose="020B0603020102020204" pitchFamily="34" charset="0"/>
            </a:endParaRPr>
          </a:p>
        </p:txBody>
      </p:sp>
      <p:sp>
        <p:nvSpPr>
          <p:cNvPr id="27" name="Скругленный прямоугольник 26"/>
          <p:cNvSpPr/>
          <p:nvPr/>
        </p:nvSpPr>
        <p:spPr>
          <a:xfrm>
            <a:off x="307975" y="1611313"/>
            <a:ext cx="2338388" cy="1689100"/>
          </a:xfrm>
          <a:prstGeom prst="roundRect">
            <a:avLst>
              <a:gd name="adj" fmla="val 0"/>
            </a:avLst>
          </a:prstGeom>
          <a:solidFill>
            <a:schemeClr val="lt1">
              <a:alpha val="71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Franklin Gothic Medium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17500" y="1733550"/>
            <a:ext cx="2339975" cy="738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cs typeface="+mn-cs"/>
              </a:rPr>
              <a:t>Темп роста объема налоговых и неналоговых доходов местного бюджета</a:t>
            </a:r>
          </a:p>
        </p:txBody>
      </p:sp>
      <p:sp>
        <p:nvSpPr>
          <p:cNvPr id="28" name="Скругленный прямоугольник 27"/>
          <p:cNvSpPr/>
          <p:nvPr/>
        </p:nvSpPr>
        <p:spPr>
          <a:xfrm>
            <a:off x="2830513" y="2279650"/>
            <a:ext cx="3287712" cy="2316163"/>
          </a:xfrm>
          <a:prstGeom prst="roundRect">
            <a:avLst>
              <a:gd name="adj" fmla="val 0"/>
            </a:avLst>
          </a:prstGeom>
          <a:solidFill>
            <a:schemeClr val="lt1">
              <a:alpha val="71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Franklin Gothic Medium" pitchFamily="34" charset="0"/>
            </a:endParaRPr>
          </a:p>
        </p:txBody>
      </p:sp>
      <p:sp>
        <p:nvSpPr>
          <p:cNvPr id="29" name="Скругленный прямоугольник 28"/>
          <p:cNvSpPr/>
          <p:nvPr/>
        </p:nvSpPr>
        <p:spPr>
          <a:xfrm>
            <a:off x="303213" y="3998913"/>
            <a:ext cx="2338387" cy="1679575"/>
          </a:xfrm>
          <a:prstGeom prst="roundRect">
            <a:avLst>
              <a:gd name="adj" fmla="val 0"/>
            </a:avLst>
          </a:prstGeom>
          <a:solidFill>
            <a:schemeClr val="lt1">
              <a:alpha val="71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Franklin Gothic Medium" pitchFamily="34" charset="0"/>
            </a:endParaRPr>
          </a:p>
        </p:txBody>
      </p:sp>
      <p:sp>
        <p:nvSpPr>
          <p:cNvPr id="30" name="Скругленный прямоугольник 29"/>
          <p:cNvSpPr/>
          <p:nvPr/>
        </p:nvSpPr>
        <p:spPr>
          <a:xfrm>
            <a:off x="6391275" y="1611313"/>
            <a:ext cx="2479675" cy="1916112"/>
          </a:xfrm>
          <a:prstGeom prst="roundRect">
            <a:avLst>
              <a:gd name="adj" fmla="val 0"/>
            </a:avLst>
          </a:prstGeom>
          <a:solidFill>
            <a:schemeClr val="lt1">
              <a:alpha val="71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Franklin Gothic Medium" pitchFamily="34" charset="0"/>
            </a:endParaRPr>
          </a:p>
        </p:txBody>
      </p:sp>
      <p:sp>
        <p:nvSpPr>
          <p:cNvPr id="31" name="Скругленный прямоугольник 30"/>
          <p:cNvSpPr/>
          <p:nvPr/>
        </p:nvSpPr>
        <p:spPr>
          <a:xfrm>
            <a:off x="6402388" y="3992563"/>
            <a:ext cx="2517775" cy="1698625"/>
          </a:xfrm>
          <a:prstGeom prst="roundRect">
            <a:avLst>
              <a:gd name="adj" fmla="val 0"/>
            </a:avLst>
          </a:prstGeom>
          <a:solidFill>
            <a:schemeClr val="lt1">
              <a:alpha val="71000"/>
            </a:schemeClr>
          </a:solidFill>
          <a:ln w="28575">
            <a:solidFill>
              <a:srgbClr val="00B0F0"/>
            </a:solidFill>
          </a:ln>
          <a:effectLst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>
              <a:latin typeface="Franklin Gothic Medium" pitchFamily="34" charset="0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249988" y="4056063"/>
            <a:ext cx="2828925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cs typeface="+mn-cs"/>
              </a:rPr>
              <a:t>Обеспечение доступа к электронному бюджету муниципального образования Алапаевское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6442075" y="1692275"/>
            <a:ext cx="2349500" cy="11699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cs typeface="+mn-cs"/>
              </a:rPr>
              <a:t>Уровень муниципального долга к объему доходов бюджета  МО Алапаевское (ст.107 Бюджетного кодекса РФ)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2814638" y="2398713"/>
            <a:ext cx="3300412" cy="95408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cs typeface="+mn-cs"/>
              </a:rPr>
              <a:t>Доля главных распорядителей бюджетных средств, имеющих высокую оценку качества финансового менеджмента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280988" y="4041775"/>
            <a:ext cx="2392362" cy="523875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accent5">
                    <a:lumMod val="50000"/>
                  </a:schemeClr>
                </a:solidFill>
                <a:latin typeface="Franklin Gothic Medium" pitchFamily="34" charset="0"/>
                <a:cs typeface="+mn-cs"/>
              </a:rPr>
              <a:t>Исполнение бюджета МО Алапаевское по расходам</a:t>
            </a:r>
          </a:p>
        </p:txBody>
      </p:sp>
      <p:grpSp>
        <p:nvGrpSpPr>
          <p:cNvPr id="9229" name="Группа 3"/>
          <p:cNvGrpSpPr>
            <a:grpSpLocks/>
          </p:cNvGrpSpPr>
          <p:nvPr/>
        </p:nvGrpSpPr>
        <p:grpSpPr bwMode="auto">
          <a:xfrm>
            <a:off x="439738" y="2473325"/>
            <a:ext cx="2273300" cy="708025"/>
            <a:chOff x="427999" y="2616844"/>
            <a:chExt cx="2273757" cy="707886"/>
          </a:xfrm>
        </p:grpSpPr>
        <p:sp>
          <p:nvSpPr>
            <p:cNvPr id="9254" name="Прямоугольник 41"/>
            <p:cNvSpPr>
              <a:spLocks noChangeArrowheads="1"/>
            </p:cNvSpPr>
            <p:nvPr/>
          </p:nvSpPr>
          <p:spPr bwMode="auto">
            <a:xfrm>
              <a:off x="427999" y="2779083"/>
              <a:ext cx="184768" cy="307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1400">
                <a:latin typeface="Franklin Gothic Medium" pitchFamily="34" charset="0"/>
              </a:endParaRPr>
            </a:p>
          </p:txBody>
        </p:sp>
        <p:sp>
          <p:nvSpPr>
            <p:cNvPr id="9255" name="Прямоугольник 42"/>
            <p:cNvSpPr>
              <a:spLocks noChangeArrowheads="1"/>
            </p:cNvSpPr>
            <p:nvPr/>
          </p:nvSpPr>
          <p:spPr bwMode="auto">
            <a:xfrm>
              <a:off x="1354937" y="2616844"/>
              <a:ext cx="134681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>
                  <a:solidFill>
                    <a:srgbClr val="00B050"/>
                  </a:solidFill>
                  <a:latin typeface="Franklin Gothic Medium" pitchFamily="34" charset="0"/>
                </a:rPr>
                <a:t>не менее 2 %</a:t>
              </a:r>
            </a:p>
          </p:txBody>
        </p:sp>
        <p:pic>
          <p:nvPicPr>
            <p:cNvPr id="9256" name="Рисунок 5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4989" y="2755248"/>
              <a:ext cx="446965" cy="446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30" name="Группа 4"/>
          <p:cNvGrpSpPr>
            <a:grpSpLocks/>
          </p:cNvGrpSpPr>
          <p:nvPr/>
        </p:nvGrpSpPr>
        <p:grpSpPr bwMode="auto">
          <a:xfrm>
            <a:off x="6618288" y="2770188"/>
            <a:ext cx="2247900" cy="708025"/>
            <a:chOff x="6770275" y="2822101"/>
            <a:chExt cx="2248375" cy="707886"/>
          </a:xfrm>
        </p:grpSpPr>
        <p:grpSp>
          <p:nvGrpSpPr>
            <p:cNvPr id="9250" name="Группа 2"/>
            <p:cNvGrpSpPr>
              <a:grpSpLocks/>
            </p:cNvGrpSpPr>
            <p:nvPr/>
          </p:nvGrpSpPr>
          <p:grpSpPr bwMode="auto">
            <a:xfrm>
              <a:off x="6770275" y="2822101"/>
              <a:ext cx="2248375" cy="707886"/>
              <a:chOff x="6932844" y="2209290"/>
              <a:chExt cx="2248375" cy="707886"/>
            </a:xfrm>
          </p:grpSpPr>
          <p:sp>
            <p:nvSpPr>
              <p:cNvPr id="9252" name="Прямоугольник 58"/>
              <p:cNvSpPr>
                <a:spLocks noChangeArrowheads="1"/>
              </p:cNvSpPr>
              <p:nvPr/>
            </p:nvSpPr>
            <p:spPr bwMode="auto">
              <a:xfrm>
                <a:off x="6932844" y="2324334"/>
                <a:ext cx="184770" cy="307717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ru-RU" sz="1400">
                  <a:latin typeface="Franklin Gothic Medium" pitchFamily="34" charset="0"/>
                </a:endParaRPr>
              </a:p>
            </p:txBody>
          </p:sp>
          <p:sp>
            <p:nvSpPr>
              <p:cNvPr id="9253" name="Прямоугольник 59"/>
              <p:cNvSpPr>
                <a:spLocks noChangeArrowheads="1"/>
              </p:cNvSpPr>
              <p:nvPr/>
            </p:nvSpPr>
            <p:spPr bwMode="auto">
              <a:xfrm>
                <a:off x="7912923" y="2209290"/>
                <a:ext cx="1268296" cy="70788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ru-RU" sz="2000" dirty="0">
                    <a:solidFill>
                      <a:srgbClr val="00B050"/>
                    </a:solidFill>
                    <a:latin typeface="Franklin Gothic Medium" pitchFamily="34" charset="0"/>
                  </a:rPr>
                  <a:t>не более </a:t>
                </a:r>
              </a:p>
              <a:p>
                <a:r>
                  <a:rPr lang="ru-RU" sz="2000" dirty="0" smtClean="0">
                    <a:solidFill>
                      <a:srgbClr val="00B050"/>
                    </a:solidFill>
                    <a:latin typeface="Franklin Gothic Medium" pitchFamily="34" charset="0"/>
                  </a:rPr>
                  <a:t>15 </a:t>
                </a:r>
                <a:r>
                  <a:rPr lang="ru-RU" sz="2000" dirty="0">
                    <a:solidFill>
                      <a:srgbClr val="00B050"/>
                    </a:solidFill>
                    <a:latin typeface="Franklin Gothic Medium" pitchFamily="34" charset="0"/>
                  </a:rPr>
                  <a:t>%</a:t>
                </a:r>
              </a:p>
            </p:txBody>
          </p:sp>
        </p:grpSp>
        <p:pic>
          <p:nvPicPr>
            <p:cNvPr id="9251" name="Рисунок 70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7310305" y="2944494"/>
              <a:ext cx="446965" cy="446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31" name="Группа 103"/>
          <p:cNvGrpSpPr>
            <a:grpSpLocks/>
          </p:cNvGrpSpPr>
          <p:nvPr/>
        </p:nvGrpSpPr>
        <p:grpSpPr bwMode="auto">
          <a:xfrm>
            <a:off x="3217863" y="3598863"/>
            <a:ext cx="2506662" cy="806450"/>
            <a:chOff x="3804344" y="2069528"/>
            <a:chExt cx="1870156" cy="476996"/>
          </a:xfrm>
        </p:grpSpPr>
        <p:sp>
          <p:nvSpPr>
            <p:cNvPr id="9247" name="Прямоугольник 61"/>
            <p:cNvSpPr>
              <a:spLocks noChangeArrowheads="1"/>
            </p:cNvSpPr>
            <p:nvPr/>
          </p:nvSpPr>
          <p:spPr bwMode="auto">
            <a:xfrm>
              <a:off x="3804344" y="2162217"/>
              <a:ext cx="184737" cy="3075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1400">
                <a:latin typeface="Franklin Gothic Medium" pitchFamily="34" charset="0"/>
              </a:endParaRPr>
            </a:p>
          </p:txBody>
        </p:sp>
        <p:sp>
          <p:nvSpPr>
            <p:cNvPr id="9248" name="Прямоугольник 62"/>
            <p:cNvSpPr>
              <a:spLocks noChangeArrowheads="1"/>
            </p:cNvSpPr>
            <p:nvPr/>
          </p:nvSpPr>
          <p:spPr bwMode="auto">
            <a:xfrm>
              <a:off x="4813341" y="2085272"/>
              <a:ext cx="861159" cy="4612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2400">
                  <a:solidFill>
                    <a:srgbClr val="00B050"/>
                  </a:solidFill>
                  <a:latin typeface="Franklin Gothic Medium" pitchFamily="34" charset="0"/>
                </a:rPr>
                <a:t>50 %</a:t>
              </a:r>
            </a:p>
          </p:txBody>
        </p:sp>
        <p:pic>
          <p:nvPicPr>
            <p:cNvPr id="9249" name="Рисунок 73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303378" y="2069528"/>
              <a:ext cx="446965" cy="446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9232" name="Группа 54"/>
          <p:cNvGrpSpPr>
            <a:grpSpLocks/>
          </p:cNvGrpSpPr>
          <p:nvPr/>
        </p:nvGrpSpPr>
        <p:grpSpPr bwMode="auto">
          <a:xfrm>
            <a:off x="557213" y="1001713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61" name="Прямоугольник 60"/>
            <p:cNvSpPr/>
            <p:nvPr/>
          </p:nvSpPr>
          <p:spPr>
            <a:xfrm flipV="1">
              <a:off x="947651" y="2797932"/>
              <a:ext cx="7257566" cy="462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grpSp>
        <p:nvGrpSpPr>
          <p:cNvPr id="9233" name="Группа 6"/>
          <p:cNvGrpSpPr>
            <a:grpSpLocks/>
          </p:cNvGrpSpPr>
          <p:nvPr/>
        </p:nvGrpSpPr>
        <p:grpSpPr bwMode="auto">
          <a:xfrm>
            <a:off x="317500" y="4829175"/>
            <a:ext cx="2384425" cy="708025"/>
            <a:chOff x="317917" y="4495310"/>
            <a:chExt cx="2383839" cy="707886"/>
          </a:xfrm>
        </p:grpSpPr>
        <p:sp>
          <p:nvSpPr>
            <p:cNvPr id="9238" name="Прямоугольник 43"/>
            <p:cNvSpPr>
              <a:spLocks noChangeArrowheads="1"/>
            </p:cNvSpPr>
            <p:nvPr/>
          </p:nvSpPr>
          <p:spPr bwMode="auto">
            <a:xfrm>
              <a:off x="317917" y="4695365"/>
              <a:ext cx="184686" cy="3077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ru-RU" sz="1400">
                <a:latin typeface="Franklin Gothic Medium" pitchFamily="34" charset="0"/>
              </a:endParaRPr>
            </a:p>
          </p:txBody>
        </p:sp>
        <p:pic>
          <p:nvPicPr>
            <p:cNvPr id="9239" name="Рисунок 77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4988" y="4641016"/>
              <a:ext cx="446965" cy="446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40" name="Прямоугольник 51"/>
            <p:cNvSpPr>
              <a:spLocks noChangeArrowheads="1"/>
            </p:cNvSpPr>
            <p:nvPr/>
          </p:nvSpPr>
          <p:spPr bwMode="auto">
            <a:xfrm>
              <a:off x="1354937" y="4495310"/>
              <a:ext cx="134681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>
                  <a:solidFill>
                    <a:srgbClr val="00B050"/>
                  </a:solidFill>
                  <a:latin typeface="Franklin Gothic Medium" pitchFamily="34" charset="0"/>
                </a:rPr>
                <a:t>не менее 98,5 %</a:t>
              </a:r>
            </a:p>
          </p:txBody>
        </p:sp>
      </p:grpSp>
      <p:grpSp>
        <p:nvGrpSpPr>
          <p:cNvPr id="9234" name="Группа 64"/>
          <p:cNvGrpSpPr>
            <a:grpSpLocks/>
          </p:cNvGrpSpPr>
          <p:nvPr/>
        </p:nvGrpSpPr>
        <p:grpSpPr bwMode="auto">
          <a:xfrm>
            <a:off x="6607175" y="4895850"/>
            <a:ext cx="2273300" cy="708025"/>
            <a:chOff x="427999" y="2616844"/>
            <a:chExt cx="2273757" cy="707886"/>
          </a:xfrm>
        </p:grpSpPr>
        <p:sp>
          <p:nvSpPr>
            <p:cNvPr id="9235" name="Прямоугольник 65"/>
            <p:cNvSpPr>
              <a:spLocks noChangeArrowheads="1"/>
            </p:cNvSpPr>
            <p:nvPr/>
          </p:nvSpPr>
          <p:spPr bwMode="auto">
            <a:xfrm>
              <a:off x="427999" y="2779083"/>
              <a:ext cx="683072" cy="3077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ru-RU" sz="1400">
                  <a:latin typeface="Franklin Gothic Medium" pitchFamily="34" charset="0"/>
                </a:rPr>
                <a:t>100 %</a:t>
              </a:r>
            </a:p>
          </p:txBody>
        </p:sp>
        <p:sp>
          <p:nvSpPr>
            <p:cNvPr id="9236" name="Прямоугольник 67"/>
            <p:cNvSpPr>
              <a:spLocks noChangeArrowheads="1"/>
            </p:cNvSpPr>
            <p:nvPr/>
          </p:nvSpPr>
          <p:spPr bwMode="auto">
            <a:xfrm>
              <a:off x="1354937" y="2616844"/>
              <a:ext cx="134681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2000">
                  <a:solidFill>
                    <a:srgbClr val="00B050"/>
                  </a:solidFill>
                  <a:latin typeface="Franklin Gothic Medium" pitchFamily="34" charset="0"/>
                </a:rPr>
                <a:t>не менее 100 %</a:t>
              </a:r>
            </a:p>
          </p:txBody>
        </p:sp>
        <p:pic>
          <p:nvPicPr>
            <p:cNvPr id="9237" name="Рисунок 69"/>
            <p:cNvPicPr>
              <a:picLocks noChangeAspect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1004989" y="2755248"/>
              <a:ext cx="446965" cy="44696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  <p:extLst>
      <p:ext uri="{BB962C8B-B14F-4D97-AF65-F5344CB8AC3E}">
        <p14:creationId xmlns:p14="http://schemas.microsoft.com/office/powerpoint/2010/main" xmlns="" val="19239977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endParaRPr lang="ru-RU" dirty="0"/>
          </a:p>
          <a:p>
            <a:pPr>
              <a:defRPr/>
            </a:pPr>
            <a:r>
              <a:rPr lang="ru-RU" dirty="0"/>
              <a:t>10</a:t>
            </a:r>
          </a:p>
        </p:txBody>
      </p:sp>
      <p:graphicFrame>
        <p:nvGraphicFramePr>
          <p:cNvPr id="5" name="Схема 4"/>
          <p:cNvGraphicFramePr/>
          <p:nvPr>
            <p:extLst>
              <p:ext uri="{D42A27DB-BD31-4B8C-83A1-F6EECF244321}">
                <p14:modId xmlns:p14="http://schemas.microsoft.com/office/powerpoint/2010/main" xmlns="" val="2654720201"/>
              </p:ext>
            </p:extLst>
          </p:nvPr>
        </p:nvGraphicFramePr>
        <p:xfrm>
          <a:off x="2699792" y="332656"/>
          <a:ext cx="6192688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0244" name="Прямоугольник 5"/>
          <p:cNvSpPr>
            <a:spLocks noChangeArrowheads="1"/>
          </p:cNvSpPr>
          <p:nvPr/>
        </p:nvSpPr>
        <p:spPr bwMode="auto">
          <a:xfrm>
            <a:off x="179388" y="692150"/>
            <a:ext cx="2447925" cy="2894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sz="2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Основные параметры бюджета </a:t>
            </a:r>
          </a:p>
          <a:p>
            <a:pPr algn="ctr"/>
            <a:r>
              <a:rPr lang="ru-RU" altLang="ru-RU" sz="2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Алапаевское на </a:t>
            </a:r>
            <a:r>
              <a:rPr lang="ru-RU" altLang="ru-RU" sz="2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202</a:t>
            </a:r>
            <a:r>
              <a:rPr lang="en-US" altLang="ru-RU" sz="2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4</a:t>
            </a:r>
            <a:r>
              <a:rPr lang="ru-RU" altLang="ru-RU" sz="2600" b="1" dirty="0" smtClean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sz="2600" b="1" dirty="0">
                <a:solidFill>
                  <a:schemeClr val="accent2"/>
                </a:solidFill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26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7" name="Схема 6"/>
          <p:cNvGraphicFramePr/>
          <p:nvPr>
            <p:extLst>
              <p:ext uri="{D42A27DB-BD31-4B8C-83A1-F6EECF244321}">
                <p14:modId xmlns:p14="http://schemas.microsoft.com/office/powerpoint/2010/main" xmlns="" val="1280330355"/>
              </p:ext>
            </p:extLst>
          </p:nvPr>
        </p:nvGraphicFramePr>
        <p:xfrm>
          <a:off x="395536" y="5013176"/>
          <a:ext cx="8496944" cy="13839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xmlns="" val="637941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96888" y="-14288"/>
            <a:ext cx="8647112" cy="8969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 Администрации МО Алапаевское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768600" y="1592263"/>
            <a:ext cx="5761446" cy="899925"/>
          </a:xfrm>
          <a:prstGeom prst="rect">
            <a:avLst/>
          </a:prstGeom>
        </p:spPr>
        <p:txBody>
          <a:bodyPr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Эффективное управление средствами местного бюджета при достижении приоритетных целей социально-экономического развития </a:t>
            </a:r>
            <a:endParaRPr lang="ru-RU" sz="2000" b="1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6"/>
          <p:cNvGrpSpPr/>
          <p:nvPr/>
        </p:nvGrpSpPr>
        <p:grpSpPr>
          <a:xfrm>
            <a:off x="2307113" y="1826376"/>
            <a:ext cx="319546" cy="325153"/>
            <a:chOff x="2147276" y="1700808"/>
            <a:chExt cx="336492" cy="299892"/>
          </a:xfrm>
          <a:solidFill>
            <a:srgbClr val="00B050"/>
          </a:solidFill>
        </p:grpSpPr>
        <p:sp>
          <p:nvSpPr>
            <p:cNvPr id="10" name="Нашивка 65"/>
            <p:cNvSpPr/>
            <p:nvPr/>
          </p:nvSpPr>
          <p:spPr>
            <a:xfrm>
              <a:off x="2147276" y="1700808"/>
              <a:ext cx="192476" cy="299892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66"/>
            <p:cNvSpPr/>
            <p:nvPr/>
          </p:nvSpPr>
          <p:spPr>
            <a:xfrm>
              <a:off x="2291292" y="1700808"/>
              <a:ext cx="192476" cy="299892"/>
            </a:xfrm>
            <a:prstGeom prst="chevron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454025" y="1695450"/>
            <a:ext cx="546100" cy="5445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1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16419" y="1757082"/>
            <a:ext cx="1079934" cy="470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  <a:cs typeface="+mn-cs"/>
              </a:rPr>
              <a:t>ЦЕЛЬ</a:t>
            </a:r>
          </a:p>
        </p:txBody>
      </p:sp>
      <p:grpSp>
        <p:nvGrpSpPr>
          <p:cNvPr id="5" name="Группа 41"/>
          <p:cNvGrpSpPr>
            <a:grpSpLocks/>
          </p:cNvGrpSpPr>
          <p:nvPr/>
        </p:nvGrpSpPr>
        <p:grpSpPr bwMode="auto">
          <a:xfrm>
            <a:off x="628650" y="1017588"/>
            <a:ext cx="7859713" cy="90487"/>
            <a:chOff x="947651" y="2754884"/>
            <a:chExt cx="7257566" cy="89285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947651" y="2754884"/>
              <a:ext cx="7257566" cy="5169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  <p:sp>
          <p:nvSpPr>
            <p:cNvPr id="44" name="Прямоугольник 43"/>
            <p:cNvSpPr/>
            <p:nvPr/>
          </p:nvSpPr>
          <p:spPr>
            <a:xfrm flipV="1">
              <a:off x="947651" y="2798744"/>
              <a:ext cx="7257566" cy="4542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/>
            </a:p>
          </p:txBody>
        </p:sp>
      </p:grpSp>
      <p:sp>
        <p:nvSpPr>
          <p:cNvPr id="14" name="Овал 13"/>
          <p:cNvSpPr/>
          <p:nvPr/>
        </p:nvSpPr>
        <p:spPr>
          <a:xfrm>
            <a:off x="474360" y="4320208"/>
            <a:ext cx="537883" cy="543339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3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086" name="Объект 2"/>
          <p:cNvSpPr txBox="1">
            <a:spLocks/>
          </p:cNvSpPr>
          <p:nvPr/>
        </p:nvSpPr>
        <p:spPr bwMode="auto">
          <a:xfrm>
            <a:off x="2796209" y="4479237"/>
            <a:ext cx="5692154" cy="397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000"/>
              </a:spcBef>
              <a:buClr>
                <a:srgbClr val="FF0000"/>
              </a:buClr>
            </a:pP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муниципальным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долгом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МО </a:t>
            </a:r>
            <a:r>
              <a:rPr lang="ru-RU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Алапаевское</a:t>
            </a:r>
            <a:endParaRPr lang="ru-RU" dirty="0" smtClean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  <p:sp>
        <p:nvSpPr>
          <p:cNvPr id="3087" name="Объект 2"/>
          <p:cNvSpPr txBox="1">
            <a:spLocks/>
          </p:cNvSpPr>
          <p:nvPr/>
        </p:nvSpPr>
        <p:spPr bwMode="auto">
          <a:xfrm>
            <a:off x="2847703" y="4939838"/>
            <a:ext cx="576131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000"/>
              </a:spcBef>
              <a:buClr>
                <a:srgbClr val="FF0000"/>
              </a:buClr>
              <a:buFont typeface="Arial" pitchFamily="34" charset="0"/>
              <a:buNone/>
            </a:pPr>
            <a:endParaRPr lang="ru-RU" sz="2000" dirty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96888" y="0"/>
            <a:ext cx="8647112" cy="8969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 Администрации МО Алапаевское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805954" y="2557670"/>
            <a:ext cx="568240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Реализация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эффективной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бюджетной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политики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  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направленной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долгосрочную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устойчивость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сбалансированность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местного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endParaRPr lang="ru-RU" dirty="0"/>
          </a:p>
        </p:txBody>
      </p:sp>
      <p:sp>
        <p:nvSpPr>
          <p:cNvPr id="34" name="Прямоугольник 33"/>
          <p:cNvSpPr/>
          <p:nvPr/>
        </p:nvSpPr>
        <p:spPr>
          <a:xfrm>
            <a:off x="2835966" y="3525079"/>
            <a:ext cx="565239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Укрепление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доходной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базы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местного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оходного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потенциала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муниципального образования </a:t>
            </a:r>
            <a:r>
              <a:rPr lang="ru-RU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Алапаевское</a:t>
            </a:r>
            <a:endParaRPr lang="ru-RU" dirty="0"/>
          </a:p>
        </p:txBody>
      </p:sp>
      <p:sp>
        <p:nvSpPr>
          <p:cNvPr id="38" name="Овал 37"/>
          <p:cNvSpPr/>
          <p:nvPr/>
        </p:nvSpPr>
        <p:spPr>
          <a:xfrm>
            <a:off x="484094" y="3433482"/>
            <a:ext cx="528917" cy="51995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2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 rot="10800000" flipV="1">
            <a:off x="1272988" y="3502352"/>
            <a:ext cx="1075764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  <a:cs typeface="+mn-cs"/>
              </a:rPr>
              <a:t>задача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  <a:cs typeface="+mn-cs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1272989" y="4399722"/>
            <a:ext cx="1099150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5" name="Овал 34"/>
          <p:cNvSpPr/>
          <p:nvPr/>
        </p:nvSpPr>
        <p:spPr>
          <a:xfrm>
            <a:off x="467734" y="2705002"/>
            <a:ext cx="537883" cy="50202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1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1272210" y="2703443"/>
            <a:ext cx="125895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9" name="Овал 38"/>
          <p:cNvSpPr/>
          <p:nvPr/>
        </p:nvSpPr>
        <p:spPr>
          <a:xfrm>
            <a:off x="477078" y="5088836"/>
            <a:ext cx="530087" cy="477078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4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1298713" y="5115339"/>
            <a:ext cx="1152939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45" name="Объект 2"/>
          <p:cNvSpPr txBox="1">
            <a:spLocks/>
          </p:cNvSpPr>
          <p:nvPr/>
        </p:nvSpPr>
        <p:spPr bwMode="auto">
          <a:xfrm>
            <a:off x="2849217" y="5088835"/>
            <a:ext cx="5639146" cy="8592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000"/>
              </a:spcBef>
              <a:buClr>
                <a:srgbClr val="FF0000"/>
              </a:buClr>
            </a:pP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Повышение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эффективности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внутреннего м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униципального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финансового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в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сфере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закупок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товаров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en-US" altLang="zh-CN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услуг</a:t>
            </a:r>
            <a:endParaRPr lang="en-US" altLang="zh-CN" dirty="0" smtClean="0">
              <a:solidFill>
                <a:srgbClr val="21416F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>
              <a:spcBef>
                <a:spcPts val="1000"/>
              </a:spcBef>
              <a:buClr>
                <a:srgbClr val="FF0000"/>
              </a:buClr>
            </a:pPr>
            <a:endParaRPr lang="ru-RU" dirty="0" smtClean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Прямоугольник 16"/>
          <p:cNvSpPr>
            <a:spLocks noChangeArrowheads="1"/>
          </p:cNvSpPr>
          <p:nvPr/>
        </p:nvSpPr>
        <p:spPr bwMode="auto">
          <a:xfrm>
            <a:off x="3230088" y="1399454"/>
            <a:ext cx="5676405" cy="160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езусловное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исполнение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принятых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обязательств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;</a:t>
            </a:r>
            <a:endParaRPr lang="ru-RU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Обеспечение долгосрочной устойчивости и сбалансированности местного бюджета;</a:t>
            </a:r>
          </a:p>
          <a:p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等线"/>
                <a:cs typeface="Times New Roman" pitchFamily="18" charset="0"/>
              </a:rPr>
              <a:t>Формирование комплексной системы управления бюджетными расходами, увязанной с системой муниципального стратегического планирования;</a:t>
            </a:r>
          </a:p>
          <a:p>
            <a:r>
              <a:rPr lang="ru-RU" sz="1400" dirty="0">
                <a:solidFill>
                  <a:srgbClr val="000000"/>
                </a:solidFill>
                <a:latin typeface="Times New Roman" pitchFamily="18" charset="0"/>
                <a:ea typeface="等线"/>
                <a:cs typeface="Times New Roman" pitchFamily="18" charset="0"/>
              </a:rPr>
              <a:t>Обеспечение открытости бюджетного процесса.</a:t>
            </a:r>
            <a:endParaRPr lang="ru-RU" sz="1400" dirty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89464" y="3104800"/>
            <a:ext cx="5498275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Подготовка и исполнение сбалансированного местного бюджета на трехлетний период;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Совершенствование института муниципальных программ МО Алапаевское на проектных принципах управления;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Повышение прозрачности и открытости бюджетной системы МО Алапаевское.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3218213" y="4972400"/>
            <a:ext cx="5545777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Бюджетная политика муниципального образования Алапаевское на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sz="1400" dirty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должна в полной мере учитывать прогнозируемые риски, связанные с внешним давлением со стороны недружественных государств, обеспечивать возможность оперативного реагирования на изменения экономической ситуации и предусматривать адекватные меры по минимизации неблагоприятного влияния рисков на качество жизни </a:t>
            </a:r>
            <a:r>
              <a:rPr lang="ru-RU" sz="1400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населения.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хема 4"/>
          <p:cNvGraphicFramePr/>
          <p:nvPr/>
        </p:nvGraphicFramePr>
        <p:xfrm>
          <a:off x="3134904" y="3679437"/>
          <a:ext cx="2644794" cy="3627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2" name="Прямоугольник 41"/>
          <p:cNvSpPr/>
          <p:nvPr/>
        </p:nvSpPr>
        <p:spPr>
          <a:xfrm>
            <a:off x="544513" y="1495425"/>
            <a:ext cx="2279650" cy="6000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460189" y="3193596"/>
            <a:ext cx="2473016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628570" y="5069898"/>
            <a:ext cx="2269009" cy="600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5129" name="Прямоугольник 44"/>
          <p:cNvSpPr>
            <a:spLocks noChangeArrowheads="1"/>
          </p:cNvSpPr>
          <p:nvPr/>
        </p:nvSpPr>
        <p:spPr bwMode="auto">
          <a:xfrm>
            <a:off x="1168400" y="1625600"/>
            <a:ext cx="1063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5130" name="Прямоугольник 45"/>
          <p:cNvSpPr>
            <a:spLocks noChangeArrowheads="1"/>
          </p:cNvSpPr>
          <p:nvPr/>
        </p:nvSpPr>
        <p:spPr bwMode="auto">
          <a:xfrm>
            <a:off x="1255032" y="3288144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Результат</a:t>
            </a:r>
          </a:p>
        </p:txBody>
      </p:sp>
      <p:sp>
        <p:nvSpPr>
          <p:cNvPr id="5131" name="Прямоугольник 46"/>
          <p:cNvSpPr>
            <a:spLocks noChangeArrowheads="1"/>
          </p:cNvSpPr>
          <p:nvPr/>
        </p:nvSpPr>
        <p:spPr bwMode="auto">
          <a:xfrm>
            <a:off x="1255569" y="5207124"/>
            <a:ext cx="13668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Перспективы</a:t>
            </a:r>
          </a:p>
        </p:txBody>
      </p:sp>
      <p:sp>
        <p:nvSpPr>
          <p:cNvPr id="48" name="Овал 47"/>
          <p:cNvSpPr/>
          <p:nvPr/>
        </p:nvSpPr>
        <p:spPr>
          <a:xfrm>
            <a:off x="371475" y="1466850"/>
            <a:ext cx="681038" cy="68103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33" name="Рисунок 48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82600" y="1577975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Овал 49"/>
          <p:cNvSpPr/>
          <p:nvPr/>
        </p:nvSpPr>
        <p:spPr>
          <a:xfrm>
            <a:off x="418379" y="5031797"/>
            <a:ext cx="681037" cy="68262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35" name="Рисунок 50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532678" y="5183312"/>
            <a:ext cx="45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333704" y="3107995"/>
            <a:ext cx="681038" cy="6826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5137" name="Рисунок 52"/>
          <p:cNvPicPr>
            <a:picLocks noChangeAspect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99569" y="3239819"/>
            <a:ext cx="3730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138" name="Прямоугольник 53"/>
          <p:cNvSpPr>
            <a:spLocks noChangeArrowheads="1"/>
          </p:cNvSpPr>
          <p:nvPr/>
        </p:nvSpPr>
        <p:spPr bwMode="auto">
          <a:xfrm>
            <a:off x="0" y="227013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indent="973138"/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1: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Реализация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эффективной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бюджетной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политики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направленной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</a:p>
          <a:p>
            <a:pPr indent="973138"/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долгосрочную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устойчивость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сбалансированность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местного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а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969182" y="3939124"/>
            <a:ext cx="3222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51554" y="2668464"/>
            <a:ext cx="3746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5142" name="Группа 33"/>
          <p:cNvGrpSpPr>
            <a:grpSpLocks/>
          </p:cNvGrpSpPr>
          <p:nvPr/>
        </p:nvGrpSpPr>
        <p:grpSpPr bwMode="auto">
          <a:xfrm>
            <a:off x="639763" y="1231900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 rot="10800000" flipV="1">
            <a:off x="3965575" y="6672263"/>
            <a:ext cx="1865313" cy="523875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schemeClr val="bg1"/>
              </a:solidFill>
              <a:latin typeface="Franklin Gothic Book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920093" y="4952114"/>
            <a:ext cx="309563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2943659" y="1377538"/>
            <a:ext cx="32205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2942834" y="2012765"/>
            <a:ext cx="3222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2978419" y="3082658"/>
            <a:ext cx="322262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2979243" y="3467595"/>
            <a:ext cx="32226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2671948" y="2889749"/>
            <a:ext cx="64720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Исполнение прогноза по налоговым и неналоговым доходам бюджета муниципального образования Алапаевское в полном объеме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147" name="Прямоугольник 18"/>
          <p:cNvSpPr>
            <a:spLocks noChangeArrowheads="1"/>
          </p:cNvSpPr>
          <p:nvPr/>
        </p:nvSpPr>
        <p:spPr bwMode="auto">
          <a:xfrm>
            <a:off x="2638672" y="4992460"/>
            <a:ext cx="6293922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200025" hangingPunct="0"/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сложившихся экономических условиях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целях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изыскания резервов для увеличения  поступлений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доходов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местный бюджет будет продолжена реализация мер, направленных на активизацию экономического роста, повышения уровня администрирования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 неналоговым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платежам, а также поддержки субъектов малого и среднего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предпринимательства</a:t>
            </a:r>
            <a:endParaRPr lang="en-US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12004" y="1079788"/>
            <a:ext cx="2279650" cy="6000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273844" y="2884704"/>
            <a:ext cx="2021753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bg1"/>
                </a:solidFill>
                <a:latin typeface="Calibri" pitchFamily="34" charset="0"/>
              </a:rPr>
              <a:t>        Результат</a:t>
            </a:r>
            <a:endParaRPr lang="ru-RU" dirty="0"/>
          </a:p>
        </p:txBody>
      </p:sp>
      <p:sp>
        <p:nvSpPr>
          <p:cNvPr id="44" name="Прямоугольник 43"/>
          <p:cNvSpPr/>
          <p:nvPr/>
        </p:nvSpPr>
        <p:spPr>
          <a:xfrm>
            <a:off x="177307" y="5034271"/>
            <a:ext cx="2150258" cy="600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6151" name="Прямоугольник 44"/>
          <p:cNvSpPr>
            <a:spLocks noChangeArrowheads="1"/>
          </p:cNvSpPr>
          <p:nvPr/>
        </p:nvSpPr>
        <p:spPr bwMode="auto">
          <a:xfrm>
            <a:off x="1097150" y="1198088"/>
            <a:ext cx="1063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6152" name="Прямоугольник 45"/>
          <p:cNvSpPr>
            <a:spLocks noChangeArrowheads="1"/>
          </p:cNvSpPr>
          <p:nvPr/>
        </p:nvSpPr>
        <p:spPr bwMode="auto">
          <a:xfrm>
            <a:off x="1017525" y="3427011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Результат</a:t>
            </a:r>
          </a:p>
        </p:txBody>
      </p:sp>
      <p:sp>
        <p:nvSpPr>
          <p:cNvPr id="6153" name="Прямоугольник 46"/>
          <p:cNvSpPr>
            <a:spLocks noChangeArrowheads="1"/>
          </p:cNvSpPr>
          <p:nvPr/>
        </p:nvSpPr>
        <p:spPr bwMode="auto">
          <a:xfrm>
            <a:off x="887371" y="5146985"/>
            <a:ext cx="13668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Перспективы</a:t>
            </a:r>
          </a:p>
        </p:txBody>
      </p:sp>
      <p:sp>
        <p:nvSpPr>
          <p:cNvPr id="48" name="Овал 47"/>
          <p:cNvSpPr/>
          <p:nvPr/>
        </p:nvSpPr>
        <p:spPr>
          <a:xfrm>
            <a:off x="145845" y="1051214"/>
            <a:ext cx="681038" cy="68103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55" name="Рисунок 4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5094" y="1126713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Овал 49"/>
          <p:cNvSpPr/>
          <p:nvPr/>
        </p:nvSpPr>
        <p:spPr>
          <a:xfrm>
            <a:off x="168997" y="4984297"/>
            <a:ext cx="681037" cy="68262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57" name="Рисунок 5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35795" y="5052683"/>
            <a:ext cx="45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191200" y="2853966"/>
            <a:ext cx="532700" cy="6826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6159" name="Рисунок 5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313" y="2857500"/>
            <a:ext cx="514412" cy="619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60" name="Прямоугольник 53"/>
          <p:cNvSpPr>
            <a:spLocks noChangeArrowheads="1"/>
          </p:cNvSpPr>
          <p:nvPr/>
        </p:nvSpPr>
        <p:spPr bwMode="auto">
          <a:xfrm>
            <a:off x="0" y="287338"/>
            <a:ext cx="9144000" cy="64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2: «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Укрепление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доходной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базы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местного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бюджета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развитие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доходного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потенциала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муниципального образования </a:t>
            </a:r>
            <a:r>
              <a:rPr lang="ru-RU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Алапаевское</a:t>
            </a:r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566184" y="1151906"/>
            <a:ext cx="322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337014" y="2873829"/>
            <a:ext cx="374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398897" y="5011985"/>
            <a:ext cx="2730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6164" name="Группа 33"/>
          <p:cNvGrpSpPr>
            <a:grpSpLocks/>
          </p:cNvGrpSpPr>
          <p:nvPr/>
        </p:nvGrpSpPr>
        <p:grpSpPr bwMode="auto">
          <a:xfrm>
            <a:off x="367538" y="934832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4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2"/>
              <a:ext cx="7257566" cy="46237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>
            <a:off x="735013" y="5416550"/>
            <a:ext cx="2162175" cy="6397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78827" y="1173081"/>
            <a:ext cx="6365174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охранение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стабильности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налоговых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условий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по местным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налогам.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98240" y="4025735"/>
            <a:ext cx="846161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Сокращение неэффективных (невостребованных) налоговых льгот и преференций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154379" y="3953985"/>
            <a:ext cx="3639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◌</a:t>
            </a:r>
            <a:endParaRPr lang="ru-RU" dirty="0"/>
          </a:p>
        </p:txBody>
      </p:sp>
      <p:sp>
        <p:nvSpPr>
          <p:cNvPr id="29" name="Прямоугольник 28"/>
          <p:cNvSpPr/>
          <p:nvPr/>
        </p:nvSpPr>
        <p:spPr>
          <a:xfrm>
            <a:off x="641268" y="1650669"/>
            <a:ext cx="850273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Совершенствование муниципальных правовых актов с учетом изменений в налоговом законодательстве Российской Федерации</a:t>
            </a:r>
          </a:p>
        </p:txBody>
      </p:sp>
      <p:sp>
        <p:nvSpPr>
          <p:cNvPr id="31" name="Прямоугольник 30"/>
          <p:cNvSpPr/>
          <p:nvPr/>
        </p:nvSpPr>
        <p:spPr>
          <a:xfrm>
            <a:off x="284143" y="1696191"/>
            <a:ext cx="3222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234662" y="2054430"/>
            <a:ext cx="37174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641268" y="2111827"/>
            <a:ext cx="850273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Проведение оценки эффективности налоговых льгот и преференций, установленных на местном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уровне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641268" y="2396484"/>
            <a:ext cx="8502732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Совершенствование администрирования просроченной дебиторской задолженности по  неналоговым доходам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7" name="Прямоугольник 36"/>
          <p:cNvSpPr/>
          <p:nvPr/>
        </p:nvSpPr>
        <p:spPr>
          <a:xfrm flipV="1">
            <a:off x="245095" y="2339438"/>
            <a:ext cx="36131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02592" y="4343401"/>
            <a:ext cx="860971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</a:rPr>
              <a:t>◌</a:t>
            </a:r>
            <a:r>
              <a:rPr lang="ru-RU" dirty="0" smtClean="0">
                <a:solidFill>
                  <a:schemeClr val="accent5">
                    <a:lumMod val="50000"/>
                  </a:schemeClr>
                </a:solidFill>
              </a:rPr>
              <a:t>   </a:t>
            </a:r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Недопущение роста просроченной дебиторской задолженности по неналоговым доходам местного бюджета, способствующего наиболее полному исполнению доходной части местного бюджета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161850" y="3548743"/>
            <a:ext cx="37465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568036" y="3552787"/>
            <a:ext cx="857596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Укрепление доходной базы бюджета муниципального образования Алапаевское, увеличение объема неналоговых доходов бюджета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230088" y="1410587"/>
            <a:ext cx="5274728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роведение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взвешенной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долговой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политики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3242129" y="2747799"/>
            <a:ext cx="4916220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оддержание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умеренной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долговой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нагрузки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местный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ru-RU" sz="1400" dirty="0"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7172" name="Прямоугольник 18"/>
          <p:cNvSpPr>
            <a:spLocks noChangeArrowheads="1"/>
          </p:cNvSpPr>
          <p:nvPr/>
        </p:nvSpPr>
        <p:spPr bwMode="auto">
          <a:xfrm>
            <a:off x="3004456" y="4166548"/>
            <a:ext cx="581891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304800"/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Основными направлениями долговой политики муниципального образования на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2024 год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являются:</a:t>
            </a:r>
          </a:p>
          <a:p>
            <a:pPr indent="304800"/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1) сохранение репутации муниципального образования как надежного заемщика, своевременно выполняющего финансовые обязательства;</a:t>
            </a:r>
          </a:p>
          <a:p>
            <a:pPr indent="304800"/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2) соблюдение ограничений, предусмотренных Бюджетным кодексом Российской Федерации, в </a:t>
            </a: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отношении величины муниципальных заимствований,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объема муниципального долга, расходов на его обслуживание и дефицита бюджета;</a:t>
            </a:r>
          </a:p>
          <a:p>
            <a:pPr indent="304800"/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3)  продление политики моратория на предоставление муниципальных гарантий без права регрессного требования.</a:t>
            </a:r>
            <a:endParaRPr lang="en-US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44513" y="1495425"/>
            <a:ext cx="2279650" cy="60007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507690" y="2777961"/>
            <a:ext cx="2425515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4" name="Прямоугольник 43"/>
          <p:cNvSpPr/>
          <p:nvPr/>
        </p:nvSpPr>
        <p:spPr>
          <a:xfrm>
            <a:off x="545441" y="4286126"/>
            <a:ext cx="2366963" cy="600075"/>
          </a:xfrm>
          <a:prstGeom prst="rect">
            <a:avLst/>
          </a:prstGeom>
          <a:solidFill>
            <a:schemeClr val="accent5">
              <a:lumMod val="50000"/>
            </a:schemeClr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7176" name="Прямоугольник 44"/>
          <p:cNvSpPr>
            <a:spLocks noChangeArrowheads="1"/>
          </p:cNvSpPr>
          <p:nvPr/>
        </p:nvSpPr>
        <p:spPr bwMode="auto">
          <a:xfrm>
            <a:off x="1168400" y="1625600"/>
            <a:ext cx="10636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7177" name="Прямоугольник 45"/>
          <p:cNvSpPr>
            <a:spLocks noChangeArrowheads="1"/>
          </p:cNvSpPr>
          <p:nvPr/>
        </p:nvSpPr>
        <p:spPr bwMode="auto">
          <a:xfrm>
            <a:off x="1207531" y="2896260"/>
            <a:ext cx="1033463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Результат</a:t>
            </a:r>
          </a:p>
        </p:txBody>
      </p:sp>
      <p:sp>
        <p:nvSpPr>
          <p:cNvPr id="7178" name="Прямоугольник 46"/>
          <p:cNvSpPr>
            <a:spLocks noChangeArrowheads="1"/>
          </p:cNvSpPr>
          <p:nvPr/>
        </p:nvSpPr>
        <p:spPr bwMode="auto">
          <a:xfrm>
            <a:off x="1219881" y="4422591"/>
            <a:ext cx="1366837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Перспективы</a:t>
            </a:r>
          </a:p>
        </p:txBody>
      </p:sp>
      <p:sp>
        <p:nvSpPr>
          <p:cNvPr id="48" name="Овал 47"/>
          <p:cNvSpPr/>
          <p:nvPr/>
        </p:nvSpPr>
        <p:spPr>
          <a:xfrm>
            <a:off x="371475" y="1466850"/>
            <a:ext cx="681038" cy="68103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80" name="Рисунок 4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2600" y="1577975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0" name="Овал 49"/>
          <p:cNvSpPr/>
          <p:nvPr/>
        </p:nvSpPr>
        <p:spPr>
          <a:xfrm>
            <a:off x="370877" y="4236151"/>
            <a:ext cx="681037" cy="682625"/>
          </a:xfrm>
          <a:prstGeom prst="ellipse">
            <a:avLst/>
          </a:prstGeom>
          <a:solidFill>
            <a:schemeClr val="accent5">
              <a:lumMod val="50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82" name="Рисунок 50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97054" y="4387665"/>
            <a:ext cx="450850" cy="450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309955" y="2727985"/>
            <a:ext cx="681038" cy="6826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7184" name="Рисунок 52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11443" y="2859809"/>
            <a:ext cx="373062" cy="371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185" name="Прямоугольник 53"/>
          <p:cNvSpPr>
            <a:spLocks noChangeArrowheads="1"/>
          </p:cNvSpPr>
          <p:nvPr/>
        </p:nvSpPr>
        <p:spPr bwMode="auto">
          <a:xfrm>
            <a:off x="0" y="298450"/>
            <a:ext cx="9144000" cy="36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3: «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Управление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муниципальным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долгом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МО Алапаевское</a:t>
            </a:r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922443" y="1362199"/>
            <a:ext cx="32226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27165" y="4140262"/>
            <a:ext cx="374650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7" name="Прямоугольник 56"/>
          <p:cNvSpPr/>
          <p:nvPr/>
        </p:nvSpPr>
        <p:spPr>
          <a:xfrm>
            <a:off x="2948584" y="3194938"/>
            <a:ext cx="3746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7189" name="Группа 33"/>
          <p:cNvGrpSpPr>
            <a:grpSpLocks/>
          </p:cNvGrpSpPr>
          <p:nvPr/>
        </p:nvGrpSpPr>
        <p:grpSpPr bwMode="auto">
          <a:xfrm>
            <a:off x="485775" y="946150"/>
            <a:ext cx="7859713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>
            <a:off x="735013" y="5416550"/>
            <a:ext cx="2162175" cy="6397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3218214" y="1683780"/>
            <a:ext cx="540135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охранение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объема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безопасном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уровне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постепенное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снижение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долговой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нагрузки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местный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dirty="0">
                <a:latin typeface="Calibri" pitchFamily="34" charset="0"/>
                <a:ea typeface="SimSun" pitchFamily="2" charset="-122"/>
                <a:cs typeface="Times New Roman" pitchFamily="18" charset="0"/>
              </a:rPr>
              <a:t/>
            </a:r>
            <a:br>
              <a:rPr lang="ru-RU" sz="1400" dirty="0">
                <a:latin typeface="Calibri" pitchFamily="34" charset="0"/>
                <a:ea typeface="SimSun" pitchFamily="2" charset="-122"/>
                <a:cs typeface="Times New Roman" pitchFamily="18" charset="0"/>
              </a:rPr>
            </a:b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908032" y="1660032"/>
            <a:ext cx="322262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254767" y="3230872"/>
            <a:ext cx="540234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Своевременное исполнение долговых обязательств 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целях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минимизации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стоимости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обслуживания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муниципального долга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2962791" y="2731222"/>
            <a:ext cx="323850" cy="369887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3088636" y="1482601"/>
            <a:ext cx="560410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беспечение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эффективного функционирования системы внутреннего муниципального финансового контроля, в том числе за полнотой и достоверностью отчетности о реализации муниципальных программ и перехода к оценке эффективности бюджетных расходов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88769" y="3574473"/>
            <a:ext cx="7825840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hangingPunct="0"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Меры, принимаемые по результатам контрольной деятельности,                          </a:t>
            </a:r>
          </a:p>
          <a:p>
            <a:pPr algn="just" hangingPunct="0"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восполнят потери местного бюджета и  будут препятствовать  </a:t>
            </a:r>
          </a:p>
          <a:p>
            <a:pPr algn="just" hangingPunct="0"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нарушениям бюджетного законодательства, позволят своевременно пресекать факты неправомерных и нецелевых расходов и исключать негативные последствия бюджетных нарушений.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532515" y="1565934"/>
            <a:ext cx="2279650" cy="6191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43" name="Прямоугольник 42"/>
          <p:cNvSpPr/>
          <p:nvPr/>
        </p:nvSpPr>
        <p:spPr>
          <a:xfrm>
            <a:off x="368136" y="3574102"/>
            <a:ext cx="2612572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Ожидаемый результат</a:t>
            </a:r>
          </a:p>
        </p:txBody>
      </p:sp>
      <p:sp>
        <p:nvSpPr>
          <p:cNvPr id="8198" name="Прямоугольник 44"/>
          <p:cNvSpPr>
            <a:spLocks noChangeArrowheads="1"/>
          </p:cNvSpPr>
          <p:nvPr/>
        </p:nvSpPr>
        <p:spPr bwMode="auto">
          <a:xfrm>
            <a:off x="1252229" y="1674419"/>
            <a:ext cx="1063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8200" name="Прямоугольник 46"/>
          <p:cNvSpPr>
            <a:spLocks noChangeArrowheads="1"/>
          </p:cNvSpPr>
          <p:nvPr/>
        </p:nvSpPr>
        <p:spPr bwMode="auto">
          <a:xfrm>
            <a:off x="6967538" y="1608138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83227" y="1537422"/>
            <a:ext cx="681038" cy="681037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2" name="Рисунок 4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5176" y="1660484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202952" y="3503428"/>
            <a:ext cx="681038" cy="682625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4" name="Рисунок 5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0635" y="3543299"/>
            <a:ext cx="4037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Прямоугольник 53"/>
          <p:cNvSpPr>
            <a:spLocks noChangeArrowheads="1"/>
          </p:cNvSpPr>
          <p:nvPr/>
        </p:nvSpPr>
        <p:spPr bwMode="auto">
          <a:xfrm>
            <a:off x="142875" y="320674"/>
            <a:ext cx="9001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5088" algn="ctr"/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4: «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Повышение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эффективности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системы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внутреннего </a:t>
            </a:r>
            <a:r>
              <a:rPr lang="en-US" altLang="zh-CN" b="1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муниципального</a:t>
            </a:r>
            <a:r>
              <a:rPr lang="ru-RU" altLang="zh-CN" b="1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                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финансового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контроля</a:t>
            </a:r>
            <a:r>
              <a:rPr lang="ru-RU" altLang="zh-CN" b="1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и контроля</a:t>
            </a:r>
            <a:r>
              <a:rPr lang="en-US" altLang="zh-CN" b="1" dirty="0" smtClean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сфере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акупок</a:t>
            </a:r>
            <a:r>
              <a:rPr lang="ru-RU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товаров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работ</a:t>
            </a:r>
            <a:r>
              <a:rPr lang="en-US" altLang="zh-CN" b="1" dirty="0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altLang="zh-CN" b="1" dirty="0" err="1">
                <a:solidFill>
                  <a:srgbClr val="21416F"/>
                </a:solidFill>
                <a:latin typeface="Times New Roman" pitchFamily="18" charset="0"/>
                <a:cs typeface="Times New Roman" pitchFamily="18" charset="0"/>
              </a:rPr>
              <a:t>услуг</a:t>
            </a:r>
            <a:r>
              <a:rPr lang="ru-RU" b="1" dirty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5" name="Прямоугольник 54"/>
          <p:cNvSpPr/>
          <p:nvPr/>
        </p:nvSpPr>
        <p:spPr>
          <a:xfrm>
            <a:off x="2838698" y="1433450"/>
            <a:ext cx="322263" cy="368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2956956" y="3523449"/>
            <a:ext cx="37542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 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8208" name="Группа 33"/>
          <p:cNvGrpSpPr>
            <a:grpSpLocks/>
          </p:cNvGrpSpPr>
          <p:nvPr/>
        </p:nvGrpSpPr>
        <p:grpSpPr bwMode="auto">
          <a:xfrm>
            <a:off x="652463" y="1259927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>
            <a:off x="735013" y="5416550"/>
            <a:ext cx="2162175" cy="6397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653143" y="2506167"/>
            <a:ext cx="806334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Осуществление контроля в сфере закупок на системной основе предусматривает охват наиболее значимых объектов контроля и защиту интересов участников закупок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236352" y="2494293"/>
            <a:ext cx="322263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700644" y="4785818"/>
            <a:ext cx="82296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Повышение эффективности контроля в сфере закупок товаров, работ и услуг, снижение нарушений требований законодательства о контрактной системе. </a:t>
            </a:r>
            <a:endParaRPr lang="ru-RU" sz="14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415637" y="4774645"/>
            <a:ext cx="323850" cy="36830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8214" name="Прямоугольник 31"/>
          <p:cNvSpPr>
            <a:spLocks noChangeArrowheads="1"/>
          </p:cNvSpPr>
          <p:nvPr/>
        </p:nvSpPr>
        <p:spPr bwMode="auto">
          <a:xfrm>
            <a:off x="653142" y="3043567"/>
            <a:ext cx="795646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овышение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эффективности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казначейского контроля закупок</a:t>
            </a:r>
            <a:endParaRPr lang="en-US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215" name="Прямоугольник 34"/>
          <p:cNvSpPr>
            <a:spLocks noChangeArrowheads="1"/>
          </p:cNvSpPr>
          <p:nvPr/>
        </p:nvSpPr>
        <p:spPr bwMode="auto">
          <a:xfrm>
            <a:off x="665018" y="5345999"/>
            <a:ext cx="8265226" cy="11804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0">
              <a:lnSpc>
                <a:spcPct val="101000"/>
              </a:lnSpc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нтеграция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бюджетного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закупочного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процессов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за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счет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автоматизации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контрольных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 err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процедур</a:t>
            </a: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hangingPunct="0">
              <a:lnSpc>
                <a:spcPct val="101000"/>
              </a:lnSpc>
            </a:pP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ru-RU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hangingPunct="0">
              <a:lnSpc>
                <a:spcPct val="101000"/>
              </a:lnSpc>
            </a:pPr>
            <a:r>
              <a:rPr lang="ru-RU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Развитие системы внутреннего муниципального финансового контроля будет способствовать сокращению нарушений законодательства о контрактной системе и повышению  эффективности бюджетных расходов, будет способствовать исключению дублирования контрольных функций</a:t>
            </a:r>
            <a:endParaRPr lang="en-US" altLang="zh-CN" sz="1400" dirty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394875" y="5708567"/>
            <a:ext cx="323850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275216" y="3024516"/>
            <a:ext cx="323850" cy="36988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368135" y="5274623"/>
            <a:ext cx="322263" cy="3698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◌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/>
          <p:nvPr/>
        </p:nvSpPr>
        <p:spPr>
          <a:xfrm>
            <a:off x="2956956" y="1482601"/>
            <a:ext cx="566326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единой системы стратегического планирования и управления социально-экономическим развитием МО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Алапаевское</a:t>
            </a:r>
            <a:endParaRPr lang="ru-RU" sz="2000" dirty="0">
              <a:solidFill>
                <a:schemeClr val="tx2">
                  <a:lumMod val="50000"/>
                </a:schemeClr>
              </a:solidFill>
              <a:latin typeface="Franklin Gothic Medium" pitchFamily="34" charset="0"/>
              <a:cs typeface="+mn-cs"/>
            </a:endParaRPr>
          </a:p>
        </p:txBody>
      </p:sp>
      <p:sp>
        <p:nvSpPr>
          <p:cNvPr id="42" name="Прямоугольник 41"/>
          <p:cNvSpPr/>
          <p:nvPr/>
        </p:nvSpPr>
        <p:spPr>
          <a:xfrm flipV="1">
            <a:off x="636104" y="3154353"/>
            <a:ext cx="2202594" cy="467734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43" name="Прямоугольник 42"/>
          <p:cNvSpPr/>
          <p:nvPr/>
        </p:nvSpPr>
        <p:spPr>
          <a:xfrm>
            <a:off x="368135" y="4172036"/>
            <a:ext cx="2470563" cy="52322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ru-RU" sz="1400" dirty="0" smtClean="0">
                <a:latin typeface="Times New Roman" pitchFamily="18" charset="0"/>
                <a:cs typeface="Times New Roman" pitchFamily="18" charset="0"/>
              </a:rPr>
              <a:t> Ожидаемый   результат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8" name="Прямоугольник 44"/>
          <p:cNvSpPr>
            <a:spLocks noChangeArrowheads="1"/>
          </p:cNvSpPr>
          <p:nvPr/>
        </p:nvSpPr>
        <p:spPr bwMode="auto">
          <a:xfrm rot="10800000" flipV="1">
            <a:off x="1162975" y="3148652"/>
            <a:ext cx="119848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8200" name="Прямоугольник 46"/>
          <p:cNvSpPr>
            <a:spLocks noChangeArrowheads="1"/>
          </p:cNvSpPr>
          <p:nvPr/>
        </p:nvSpPr>
        <p:spPr bwMode="auto">
          <a:xfrm>
            <a:off x="6967538" y="1608138"/>
            <a:ext cx="184150" cy="33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600" b="1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48" name="Овал 47"/>
          <p:cNvSpPr/>
          <p:nvPr/>
        </p:nvSpPr>
        <p:spPr>
          <a:xfrm>
            <a:off x="341750" y="3093741"/>
            <a:ext cx="552662" cy="528348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2" name="Рисунок 48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6710" y="3148652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2" name="Овал 51"/>
          <p:cNvSpPr/>
          <p:nvPr/>
        </p:nvSpPr>
        <p:spPr>
          <a:xfrm>
            <a:off x="307797" y="4083727"/>
            <a:ext cx="620567" cy="61152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8204" name="Рисунок 52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8135" y="3883699"/>
            <a:ext cx="427869" cy="72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205" name="Прямоугольник 53"/>
          <p:cNvSpPr>
            <a:spLocks noChangeArrowheads="1"/>
          </p:cNvSpPr>
          <p:nvPr/>
        </p:nvSpPr>
        <p:spPr bwMode="auto">
          <a:xfrm>
            <a:off x="142875" y="320674"/>
            <a:ext cx="9001125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indent="65088" algn="ctr"/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</a:t>
            </a:r>
            <a:r>
              <a:rPr lang="ru-RU" sz="2800" b="1" dirty="0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 Администрации МО </a:t>
            </a:r>
            <a:r>
              <a:rPr lang="ru-RU" sz="2800" b="1" dirty="0" err="1" smtClean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Алапаевское</a:t>
            </a:r>
            <a:endParaRPr lang="en-US" sz="2800" b="1" dirty="0" smtClean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  <a:p>
            <a:pPr indent="65088" algn="ctr"/>
            <a:endParaRPr lang="ru-RU" sz="2800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56" name="Прямоугольник 55"/>
          <p:cNvSpPr/>
          <p:nvPr/>
        </p:nvSpPr>
        <p:spPr>
          <a:xfrm>
            <a:off x="3040683" y="2954523"/>
            <a:ext cx="37721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 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3" name="Группа 33"/>
          <p:cNvGrpSpPr>
            <a:grpSpLocks/>
          </p:cNvGrpSpPr>
          <p:nvPr/>
        </p:nvGrpSpPr>
        <p:grpSpPr bwMode="auto">
          <a:xfrm>
            <a:off x="652463" y="1259927"/>
            <a:ext cx="7859712" cy="88900"/>
            <a:chOff x="947651" y="2754884"/>
            <a:chExt cx="7257566" cy="89285"/>
          </a:xfrm>
        </p:grpSpPr>
        <p:sp>
          <p:nvSpPr>
            <p:cNvPr id="58" name="Прямоугольник 57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59" name="Прямоугольник 58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62" name="Пятиугольник 4"/>
          <p:cNvSpPr txBox="1"/>
          <p:nvPr/>
        </p:nvSpPr>
        <p:spPr>
          <a:xfrm>
            <a:off x="735013" y="5425608"/>
            <a:ext cx="2162175" cy="639763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lIns="96012" tIns="48006" rIns="24003" bIns="48006" spcCol="1270" anchor="ctr"/>
          <a:lstStyle/>
          <a:p>
            <a:pPr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/>
          </a:p>
        </p:txBody>
      </p:sp>
      <p:sp>
        <p:nvSpPr>
          <p:cNvPr id="8215" name="Прямоугольник 34"/>
          <p:cNvSpPr>
            <a:spLocks noChangeArrowheads="1"/>
          </p:cNvSpPr>
          <p:nvPr/>
        </p:nvSpPr>
        <p:spPr bwMode="auto">
          <a:xfrm>
            <a:off x="665018" y="5345999"/>
            <a:ext cx="8265226" cy="3099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hangingPunct="0">
              <a:lnSpc>
                <a:spcPct val="101000"/>
              </a:lnSpc>
            </a:pPr>
            <a:r>
              <a:rPr lang="ru-RU" altLang="zh-CN" sz="14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zh-CN" sz="1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	</a:t>
            </a:r>
          </a:p>
        </p:txBody>
      </p:sp>
      <p:sp>
        <p:nvSpPr>
          <p:cNvPr id="5" name="Прямоугольник 4"/>
          <p:cNvSpPr/>
          <p:nvPr/>
        </p:nvSpPr>
        <p:spPr>
          <a:xfrm flipH="1">
            <a:off x="3533312" y="2610035"/>
            <a:ext cx="321371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6" name="Прямоугольник 5"/>
          <p:cNvSpPr/>
          <p:nvPr/>
        </p:nvSpPr>
        <p:spPr>
          <a:xfrm flipH="1">
            <a:off x="1275907" y="1777999"/>
            <a:ext cx="1085552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ЦЕЛЬ</a:t>
            </a:r>
            <a:r>
              <a:rPr lang="ru-RU" sz="2400" b="1" dirty="0" smtClean="0">
                <a:solidFill>
                  <a:schemeClr val="bg1"/>
                </a:solidFill>
                <a:latin typeface="Franklin Gothic Book" panose="020B0503020102020204" pitchFamily="34" charset="0"/>
              </a:rPr>
              <a:t> </a:t>
            </a:r>
            <a:endParaRPr lang="ru-RU" sz="2400" b="1" dirty="0">
              <a:solidFill>
                <a:schemeClr val="bg1"/>
              </a:solidFill>
              <a:latin typeface="Franklin Gothic Book" panose="020B05030201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97188" y="2308194"/>
            <a:ext cx="440025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1393793" y="2494293"/>
            <a:ext cx="1065323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</a:p>
        </p:txBody>
      </p:sp>
      <p:sp>
        <p:nvSpPr>
          <p:cNvPr id="30" name="Овал 29"/>
          <p:cNvSpPr/>
          <p:nvPr/>
        </p:nvSpPr>
        <p:spPr>
          <a:xfrm>
            <a:off x="454025" y="1695450"/>
            <a:ext cx="546100" cy="5445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2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grpSp>
        <p:nvGrpSpPr>
          <p:cNvPr id="35" name="Группа 6"/>
          <p:cNvGrpSpPr/>
          <p:nvPr/>
        </p:nvGrpSpPr>
        <p:grpSpPr>
          <a:xfrm>
            <a:off x="2459116" y="1778000"/>
            <a:ext cx="379582" cy="379273"/>
            <a:chOff x="2147276" y="1700808"/>
            <a:chExt cx="336492" cy="299892"/>
          </a:xfrm>
          <a:solidFill>
            <a:srgbClr val="00B050"/>
          </a:solidFill>
        </p:grpSpPr>
        <p:sp>
          <p:nvSpPr>
            <p:cNvPr id="36" name="Нашивка 65"/>
            <p:cNvSpPr/>
            <p:nvPr/>
          </p:nvSpPr>
          <p:spPr>
            <a:xfrm>
              <a:off x="2147276" y="1700808"/>
              <a:ext cx="192476" cy="299892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37" name="Нашивка 66"/>
            <p:cNvSpPr/>
            <p:nvPr/>
          </p:nvSpPr>
          <p:spPr>
            <a:xfrm>
              <a:off x="2291292" y="1700808"/>
              <a:ext cx="192476" cy="299892"/>
            </a:xfrm>
            <a:prstGeom prst="chevron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38" name="Овал 37"/>
          <p:cNvSpPr/>
          <p:nvPr/>
        </p:nvSpPr>
        <p:spPr>
          <a:xfrm>
            <a:off x="529267" y="2494293"/>
            <a:ext cx="470858" cy="460232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1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072862" y="2508024"/>
            <a:ext cx="539439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Реализация документов стратегического планирования МО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Алапаевское</a:t>
            </a:r>
            <a:endParaRPr lang="ru-RU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17897" y="3622089"/>
            <a:ext cx="498038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</a:t>
            </a:r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выполнения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Стратегии социально – экономического развития </a:t>
            </a:r>
          </a:p>
        </p:txBody>
      </p:sp>
      <p:sp>
        <p:nvSpPr>
          <p:cNvPr id="13" name="Прямоугольник 12"/>
          <p:cNvSpPr/>
          <p:nvPr/>
        </p:nvSpPr>
        <p:spPr>
          <a:xfrm rot="10800000" flipV="1">
            <a:off x="3417896" y="4172036"/>
            <a:ext cx="504935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Отчет о выполнении  Плана мероприятий по реализации Стратегии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социально – экономического развития </a:t>
            </a:r>
          </a:p>
        </p:txBody>
      </p:sp>
      <p:sp>
        <p:nvSpPr>
          <p:cNvPr id="44" name="Прямоугольник 43"/>
          <p:cNvSpPr/>
          <p:nvPr/>
        </p:nvSpPr>
        <p:spPr>
          <a:xfrm flipH="1">
            <a:off x="3040682" y="3740073"/>
            <a:ext cx="377218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◌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pic>
        <p:nvPicPr>
          <p:cNvPr id="53" name="Picture 19" descr="https://i.kapital.kz/c/471d993e10309084429120c5ae3b2512/n/1280/960/3/3/f/c/8/efcda421cb3feb2b9c121f83ad5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338004" y="4768253"/>
            <a:ext cx="4421078" cy="17754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4" name="Прямоугольник 53"/>
          <p:cNvSpPr/>
          <p:nvPr/>
        </p:nvSpPr>
        <p:spPr>
          <a:xfrm flipH="1">
            <a:off x="3040682" y="3093742"/>
            <a:ext cx="377215" cy="646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/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3417900" y="3154354"/>
            <a:ext cx="5094274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Разработка (актуализация) Плана мероприятий по реализации </a:t>
            </a:r>
            <a:r>
              <a:rPr lang="ru-RU" sz="1400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Стратегии социально – экономического развития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 txBox="1">
            <a:spLocks/>
          </p:cNvSpPr>
          <p:nvPr/>
        </p:nvSpPr>
        <p:spPr>
          <a:xfrm>
            <a:off x="496888" y="-14288"/>
            <a:ext cx="8647112" cy="8969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 Администрации МО Алапаевское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9" name="Объект 2"/>
          <p:cNvSpPr txBox="1">
            <a:spLocks/>
          </p:cNvSpPr>
          <p:nvPr/>
        </p:nvSpPr>
        <p:spPr>
          <a:xfrm>
            <a:off x="2768600" y="1695449"/>
            <a:ext cx="5719763" cy="657133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defRPr/>
            </a:pPr>
            <a:r>
              <a:rPr lang="ru-RU" sz="2000" b="1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Создание условий для повышения качества жизни </a:t>
            </a:r>
            <a:r>
              <a:rPr lang="ru-RU" sz="2000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людей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4" name="Группа 6"/>
          <p:cNvGrpSpPr/>
          <p:nvPr/>
        </p:nvGrpSpPr>
        <p:grpSpPr>
          <a:xfrm>
            <a:off x="2307113" y="1826376"/>
            <a:ext cx="319546" cy="325153"/>
            <a:chOff x="2147276" y="1700808"/>
            <a:chExt cx="336492" cy="299892"/>
          </a:xfrm>
          <a:solidFill>
            <a:srgbClr val="00B050"/>
          </a:solidFill>
        </p:grpSpPr>
        <p:sp>
          <p:nvSpPr>
            <p:cNvPr id="10" name="Нашивка 65"/>
            <p:cNvSpPr/>
            <p:nvPr/>
          </p:nvSpPr>
          <p:spPr>
            <a:xfrm>
              <a:off x="2147276" y="1700808"/>
              <a:ext cx="192476" cy="299892"/>
            </a:xfrm>
            <a:prstGeom prst="chevron">
              <a:avLst/>
            </a:prstGeom>
            <a:grpFill/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  <p:sp>
          <p:nvSpPr>
            <p:cNvPr id="11" name="Нашивка 66"/>
            <p:cNvSpPr/>
            <p:nvPr/>
          </p:nvSpPr>
          <p:spPr>
            <a:xfrm>
              <a:off x="2291292" y="1700808"/>
              <a:ext cx="192476" cy="299892"/>
            </a:xfrm>
            <a:prstGeom prst="chevron">
              <a:avLst/>
            </a:prstGeom>
            <a:grpFill/>
            <a:ln w="3175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4900" tIns="42450" rIns="84900" bIns="42450"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 dirty="0">
                <a:solidFill>
                  <a:schemeClr val="tx1"/>
                </a:solidFill>
              </a:endParaRPr>
            </a:p>
          </p:txBody>
        </p:sp>
      </p:grpSp>
      <p:sp>
        <p:nvSpPr>
          <p:cNvPr id="2" name="Овал 1"/>
          <p:cNvSpPr/>
          <p:nvPr/>
        </p:nvSpPr>
        <p:spPr>
          <a:xfrm>
            <a:off x="454025" y="1695450"/>
            <a:ext cx="546100" cy="544513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3</a:t>
            </a:r>
            <a:endParaRPr lang="ru-RU" sz="24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116419" y="1772122"/>
            <a:ext cx="1012870" cy="4706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4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  <a:cs typeface="+mn-cs"/>
              </a:rPr>
              <a:t>ЦЕЛЬ</a:t>
            </a:r>
          </a:p>
        </p:txBody>
      </p:sp>
      <p:grpSp>
        <p:nvGrpSpPr>
          <p:cNvPr id="5" name="Группа 41"/>
          <p:cNvGrpSpPr>
            <a:grpSpLocks/>
          </p:cNvGrpSpPr>
          <p:nvPr/>
        </p:nvGrpSpPr>
        <p:grpSpPr bwMode="auto">
          <a:xfrm>
            <a:off x="628650" y="1017588"/>
            <a:ext cx="7859713" cy="90487"/>
            <a:chOff x="947651" y="2754884"/>
            <a:chExt cx="7257566" cy="89285"/>
          </a:xfrm>
        </p:grpSpPr>
        <p:sp>
          <p:nvSpPr>
            <p:cNvPr id="43" name="Прямоугольник 42"/>
            <p:cNvSpPr/>
            <p:nvPr/>
          </p:nvSpPr>
          <p:spPr>
            <a:xfrm>
              <a:off x="947651" y="2754884"/>
              <a:ext cx="7257566" cy="51691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44" name="Прямоугольник 43"/>
            <p:cNvSpPr/>
            <p:nvPr/>
          </p:nvSpPr>
          <p:spPr>
            <a:xfrm flipV="1">
              <a:off x="947651" y="2798744"/>
              <a:ext cx="7257566" cy="45425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3086" name="Объект 2"/>
          <p:cNvSpPr txBox="1">
            <a:spLocks/>
          </p:cNvSpPr>
          <p:nvPr/>
        </p:nvSpPr>
        <p:spPr bwMode="auto">
          <a:xfrm>
            <a:off x="2795451" y="4123760"/>
            <a:ext cx="5734595" cy="9323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000"/>
              </a:spcBef>
              <a:buClr>
                <a:srgbClr val="FF0000"/>
              </a:buClr>
              <a:buFont typeface="Arial" pitchFamily="34" charset="0"/>
              <a:buNone/>
            </a:pPr>
            <a:endParaRPr lang="ru-RU" sz="2000" dirty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  <p:sp>
        <p:nvSpPr>
          <p:cNvPr id="3087" name="Объект 2"/>
          <p:cNvSpPr txBox="1">
            <a:spLocks/>
          </p:cNvSpPr>
          <p:nvPr/>
        </p:nvSpPr>
        <p:spPr bwMode="auto">
          <a:xfrm>
            <a:off x="2847703" y="4939838"/>
            <a:ext cx="5761310" cy="1285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just">
              <a:spcBef>
                <a:spcPts val="1000"/>
              </a:spcBef>
              <a:buClr>
                <a:srgbClr val="FF0000"/>
              </a:buClr>
              <a:buFont typeface="Arial" pitchFamily="34" charset="0"/>
              <a:buNone/>
            </a:pPr>
            <a:endParaRPr lang="ru-RU" sz="2000" dirty="0">
              <a:solidFill>
                <a:srgbClr val="222A35"/>
              </a:solidFill>
              <a:latin typeface="Franklin Gothic Medium" pitchFamily="34" charset="0"/>
              <a:ea typeface="等线"/>
              <a:cs typeface="Times New Roman" pitchFamily="18" charset="0"/>
            </a:endParaRPr>
          </a:p>
        </p:txBody>
      </p:sp>
      <p:sp>
        <p:nvSpPr>
          <p:cNvPr id="25" name="Овал 24"/>
          <p:cNvSpPr/>
          <p:nvPr/>
        </p:nvSpPr>
        <p:spPr>
          <a:xfrm>
            <a:off x="475128" y="2492189"/>
            <a:ext cx="524997" cy="524196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1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28" name="Title 1"/>
          <p:cNvSpPr txBox="1">
            <a:spLocks/>
          </p:cNvSpPr>
          <p:nvPr/>
        </p:nvSpPr>
        <p:spPr>
          <a:xfrm>
            <a:off x="496888" y="0"/>
            <a:ext cx="8647112" cy="896938"/>
          </a:xfrm>
          <a:prstGeom prst="rect">
            <a:avLst/>
          </a:prstGeom>
        </p:spPr>
        <p:txBody>
          <a:bodyPr anchor="b"/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fontAlgn="auto">
              <a:spcAft>
                <a:spcPts val="0"/>
              </a:spcAft>
              <a:defRPr/>
            </a:pPr>
            <a:r>
              <a:rPr lang="ru-RU" sz="2800" b="1" dirty="0" err="1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Финуправление</a:t>
            </a:r>
            <a:r>
              <a:rPr lang="ru-RU" sz="2800" b="1" dirty="0">
                <a:solidFill>
                  <a:schemeClr val="accent1">
                    <a:lumMod val="50000"/>
                  </a:schemeClr>
                </a:solidFill>
                <a:latin typeface="Franklin Gothic Medium" pitchFamily="34" charset="0"/>
              </a:rPr>
              <a:t> Администрации МО Алапаевское</a:t>
            </a:r>
            <a:endParaRPr lang="en-US" sz="2800" b="1" dirty="0">
              <a:solidFill>
                <a:schemeClr val="accent1">
                  <a:lumMod val="50000"/>
                </a:schemeClr>
              </a:solidFill>
              <a:latin typeface="Franklin Gothic Medium" pitchFamily="34" charset="0"/>
            </a:endParaRPr>
          </a:p>
        </p:txBody>
      </p:sp>
      <p:sp>
        <p:nvSpPr>
          <p:cNvPr id="33" name="Прямоугольник 32"/>
          <p:cNvSpPr/>
          <p:nvPr/>
        </p:nvSpPr>
        <p:spPr>
          <a:xfrm>
            <a:off x="3114260" y="2492188"/>
            <a:ext cx="526111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Совершенствование процессов предоставления муниципальных </a:t>
            </a:r>
            <a:r>
              <a:rPr lang="ru-RU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услуг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 rot="10800000" flipV="1">
            <a:off x="1264018" y="2534492"/>
            <a:ext cx="1043095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  <a:cs typeface="+mn-cs"/>
              </a:rPr>
              <a:t>задача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  <a:cs typeface="+mn-cs"/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3114260" y="3244334"/>
            <a:ext cx="537410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 механизмов инициативного бюджетирования </a:t>
            </a:r>
          </a:p>
        </p:txBody>
      </p:sp>
      <p:sp>
        <p:nvSpPr>
          <p:cNvPr id="22" name="Овал 21"/>
          <p:cNvSpPr/>
          <p:nvPr/>
        </p:nvSpPr>
        <p:spPr>
          <a:xfrm>
            <a:off x="496888" y="3240350"/>
            <a:ext cx="503237" cy="510337"/>
          </a:xfrm>
          <a:prstGeom prst="ellipse">
            <a:avLst/>
          </a:prstGeom>
          <a:solidFill>
            <a:schemeClr val="bg1"/>
          </a:solidFill>
          <a:ln w="28575">
            <a:solidFill>
              <a:srgbClr val="00B050"/>
            </a:solidFill>
            <a:prstDash val="solid"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 smtClean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2</a:t>
            </a:r>
            <a:endParaRPr lang="ru-RU" sz="2000" dirty="0">
              <a:solidFill>
                <a:schemeClr val="accent1">
                  <a:lumMod val="50000"/>
                </a:schemeClr>
              </a:solidFill>
              <a:latin typeface="Franklin Gothic Heavy" panose="020B09030201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1264018" y="3244334"/>
            <a:ext cx="1043096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000" dirty="0">
                <a:solidFill>
                  <a:schemeClr val="accent1">
                    <a:lumMod val="50000"/>
                  </a:schemeClr>
                </a:solidFill>
                <a:latin typeface="Franklin Gothic Heavy" panose="020B0903020102020204" pitchFamily="34" charset="0"/>
              </a:rPr>
              <a:t>задача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226724" y="4180880"/>
            <a:ext cx="3792335" cy="241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965269" y="1332412"/>
            <a:ext cx="556966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Рассмотрение вопросов  повышения качества  предоставления муниципальных услуг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58091" y="278239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226525" y="2455818"/>
            <a:ext cx="5294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Уровень удовлетворенности граждан качеством предоставления муниципальных услуг не менее 90 %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7383" y="3241652"/>
            <a:ext cx="845166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2: «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Внедрение механизмов инициативного бюджетирования</a:t>
            </a:r>
            <a:r>
              <a:rPr lang="ru-RU" b="1" dirty="0" smtClean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060764" y="3977196"/>
            <a:ext cx="547417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Организация приема, проведения анализа и оценки конкурсных заявок проектов инициативного бюджетирования на муниципальном уровне, направление заявок на конкурсный отбор на региональном уровне  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 rot="10800000" flipV="1">
            <a:off x="3120177" y="4931635"/>
            <a:ext cx="54147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Оказание консультационной поддержки представителям инициативных групп по вопросам инициативного бюджетирования 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23655" y="1535452"/>
            <a:ext cx="2279650" cy="619125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Прямоугольник 44"/>
          <p:cNvSpPr>
            <a:spLocks noChangeArrowheads="1"/>
          </p:cNvSpPr>
          <p:nvPr/>
        </p:nvSpPr>
        <p:spPr bwMode="auto">
          <a:xfrm>
            <a:off x="1143369" y="1643937"/>
            <a:ext cx="1063625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12" name="Овал 11"/>
          <p:cNvSpPr/>
          <p:nvPr/>
        </p:nvSpPr>
        <p:spPr>
          <a:xfrm>
            <a:off x="274367" y="1506940"/>
            <a:ext cx="681038" cy="681037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3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6316" y="1630002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Прямоугольник 13"/>
          <p:cNvSpPr/>
          <p:nvPr/>
        </p:nvSpPr>
        <p:spPr>
          <a:xfrm>
            <a:off x="324591" y="2420202"/>
            <a:ext cx="2540378" cy="60007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Ожидаемый результат</a:t>
            </a:r>
          </a:p>
        </p:txBody>
      </p:sp>
      <p:sp>
        <p:nvSpPr>
          <p:cNvPr id="15" name="Овал 14"/>
          <p:cNvSpPr/>
          <p:nvPr/>
        </p:nvSpPr>
        <p:spPr>
          <a:xfrm>
            <a:off x="159407" y="2349528"/>
            <a:ext cx="681341" cy="670749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16" name="Рисунок 5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77090" y="2389399"/>
            <a:ext cx="403762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Прямоугольник 16"/>
          <p:cNvSpPr/>
          <p:nvPr/>
        </p:nvSpPr>
        <p:spPr>
          <a:xfrm>
            <a:off x="666206" y="224135"/>
            <a:ext cx="778546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Задача 1: «</a:t>
            </a:r>
            <a:r>
              <a:rPr lang="ru-RU" b="1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Совершенствование процессов предоставления муниципальных услуг</a:t>
            </a:r>
            <a:r>
              <a:rPr lang="ru-RU" b="1" dirty="0" smtClean="0">
                <a:solidFill>
                  <a:srgbClr val="222A35"/>
                </a:solidFill>
                <a:latin typeface="Franklin Gothic Book" pitchFamily="34" charset="0"/>
                <a:cs typeface="Times New Roman" pitchFamily="18" charset="0"/>
              </a:rPr>
              <a:t>»</a:t>
            </a:r>
            <a:endParaRPr lang="ru-RU" b="1" dirty="0">
              <a:solidFill>
                <a:srgbClr val="222A35"/>
              </a:solidFill>
              <a:latin typeface="Franklin Gothic Book" pitchFamily="34" charset="0"/>
            </a:endParaRPr>
          </a:p>
        </p:txBody>
      </p:sp>
      <p:grpSp>
        <p:nvGrpSpPr>
          <p:cNvPr id="18" name="Группа 33"/>
          <p:cNvGrpSpPr>
            <a:grpSpLocks/>
          </p:cNvGrpSpPr>
          <p:nvPr/>
        </p:nvGrpSpPr>
        <p:grpSpPr bwMode="auto">
          <a:xfrm>
            <a:off x="652463" y="1061711"/>
            <a:ext cx="7859712" cy="88900"/>
            <a:chOff x="947651" y="2754884"/>
            <a:chExt cx="7257566" cy="89285"/>
          </a:xfrm>
        </p:grpSpPr>
        <p:sp>
          <p:nvSpPr>
            <p:cNvPr id="19" name="Прямоугольник 18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0" name="Прямоугольник 19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978334" y="1867992"/>
            <a:ext cx="555660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Мониторинг уровня удовлетворенности граждан качеством предоставления муниципальных услуг</a:t>
            </a:r>
            <a:endParaRPr lang="ru-RU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2703712" y="1426130"/>
            <a:ext cx="322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2716775" y="1948650"/>
            <a:ext cx="322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2964972" y="2510359"/>
            <a:ext cx="32251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grpSp>
        <p:nvGrpSpPr>
          <p:cNvPr id="26" name="Группа 33"/>
          <p:cNvGrpSpPr>
            <a:grpSpLocks/>
          </p:cNvGrpSpPr>
          <p:nvPr/>
        </p:nvGrpSpPr>
        <p:grpSpPr bwMode="auto">
          <a:xfrm>
            <a:off x="661170" y="3735270"/>
            <a:ext cx="7859712" cy="88900"/>
            <a:chOff x="947651" y="2754884"/>
            <a:chExt cx="7257566" cy="89285"/>
          </a:xfrm>
        </p:grpSpPr>
        <p:sp>
          <p:nvSpPr>
            <p:cNvPr id="27" name="Прямоугольник 26"/>
            <p:cNvSpPr/>
            <p:nvPr/>
          </p:nvSpPr>
          <p:spPr>
            <a:xfrm>
              <a:off x="947651" y="2754884"/>
              <a:ext cx="7257566" cy="52615"/>
            </a:xfrm>
            <a:prstGeom prst="rect">
              <a:avLst/>
            </a:prstGeom>
            <a:solidFill>
              <a:srgbClr val="0070C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  <p:sp>
          <p:nvSpPr>
            <p:cNvPr id="28" name="Прямоугольник 27"/>
            <p:cNvSpPr/>
            <p:nvPr/>
          </p:nvSpPr>
          <p:spPr>
            <a:xfrm flipV="1">
              <a:off x="947651" y="2797933"/>
              <a:ext cx="7257566" cy="46236"/>
            </a:xfrm>
            <a:prstGeom prst="rect">
              <a:avLst/>
            </a:prstGeom>
            <a:solidFill>
              <a:srgbClr val="00B050"/>
            </a:solidFill>
            <a:ln>
              <a:noFill/>
            </a:ln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ru-RU"/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1105987" y="587396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419299" y="4057095"/>
            <a:ext cx="2284006" cy="677333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1" name="Прямоугольник 44"/>
          <p:cNvSpPr>
            <a:spLocks noChangeArrowheads="1"/>
          </p:cNvSpPr>
          <p:nvPr/>
        </p:nvSpPr>
        <p:spPr bwMode="auto">
          <a:xfrm>
            <a:off x="1143369" y="4161861"/>
            <a:ext cx="1129314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chemeClr val="bg1"/>
                </a:solidFill>
                <a:latin typeface="Calibri" pitchFamily="34" charset="0"/>
              </a:rPr>
              <a:t>Описание</a:t>
            </a:r>
          </a:p>
        </p:txBody>
      </p:sp>
      <p:sp>
        <p:nvSpPr>
          <p:cNvPr id="32" name="Овал 31"/>
          <p:cNvSpPr/>
          <p:nvPr/>
        </p:nvSpPr>
        <p:spPr>
          <a:xfrm>
            <a:off x="203920" y="4006009"/>
            <a:ext cx="681038" cy="681037"/>
          </a:xfrm>
          <a:prstGeom prst="ellipse">
            <a:avLst/>
          </a:prstGeom>
          <a:solidFill>
            <a:srgbClr val="00B050"/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3" name="Рисунок 48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8092" y="4166367"/>
            <a:ext cx="458788" cy="458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Прямоугольник 33"/>
          <p:cNvSpPr/>
          <p:nvPr/>
        </p:nvSpPr>
        <p:spPr>
          <a:xfrm>
            <a:off x="372487" y="6058631"/>
            <a:ext cx="2612572" cy="466455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400" dirty="0">
                <a:latin typeface="Times New Roman" pitchFamily="18" charset="0"/>
                <a:cs typeface="Times New Roman" pitchFamily="18" charset="0"/>
              </a:rPr>
              <a:t>            Ожидаемый результат</a:t>
            </a:r>
          </a:p>
        </p:txBody>
      </p:sp>
      <p:sp>
        <p:nvSpPr>
          <p:cNvPr id="35" name="Овал 34"/>
          <p:cNvSpPr/>
          <p:nvPr/>
        </p:nvSpPr>
        <p:spPr>
          <a:xfrm>
            <a:off x="203920" y="5873965"/>
            <a:ext cx="615570" cy="651120"/>
          </a:xfrm>
          <a:prstGeom prst="ellipse">
            <a:avLst/>
          </a:prstGeom>
          <a:solidFill>
            <a:schemeClr val="accent1">
              <a:lumMod val="75000"/>
            </a:schemeClr>
          </a:solidFill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pic>
        <p:nvPicPr>
          <p:cNvPr id="36" name="Рисунок 5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42558" y="5904764"/>
            <a:ext cx="403762" cy="495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" name="Прямоугольник 36"/>
          <p:cNvSpPr/>
          <p:nvPr/>
        </p:nvSpPr>
        <p:spPr>
          <a:xfrm>
            <a:off x="2716775" y="3977196"/>
            <a:ext cx="34398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2716776" y="4930242"/>
            <a:ext cx="40340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3126229" y="5454856"/>
            <a:ext cx="53012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Подписание соглашений на предоставление субсидий из областного бюджета бюджету МО Алапаевское на реализацию проектов инициативного бюджетирования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2703306" y="5454856"/>
            <a:ext cx="67997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  <a:latin typeface="+mn-lt"/>
                <a:cs typeface="+mn-cs"/>
              </a:rPr>
              <a:t>◌</a:t>
            </a:r>
            <a:endParaRPr lang="ru-RU" dirty="0">
              <a:latin typeface="+mn-lt"/>
              <a:cs typeface="+mn-cs"/>
            </a:endParaRPr>
          </a:p>
        </p:txBody>
      </p:sp>
      <p:sp>
        <p:nvSpPr>
          <p:cNvPr id="2" name="Прямоугольник 1"/>
          <p:cNvSpPr/>
          <p:nvPr/>
        </p:nvSpPr>
        <p:spPr>
          <a:xfrm rot="10800000" flipV="1">
            <a:off x="3287486" y="6306877"/>
            <a:ext cx="522468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chemeClr val="accent1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Успешная реализация проектов инициативного бюджетирования </a:t>
            </a:r>
            <a:endParaRPr lang="ru-RU" sz="1400" dirty="0">
              <a:solidFill>
                <a:schemeClr val="accent1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3043292" y="6243297"/>
            <a:ext cx="33998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 dirty="0">
                <a:solidFill>
                  <a:schemeClr val="accent5">
                    <a:lumMod val="50000"/>
                  </a:schemeClr>
                </a:solidFill>
              </a:rPr>
              <a:t>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84640300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4072</TotalTime>
  <Words>1053</Words>
  <Application>Microsoft Office PowerPoint</Application>
  <PresentationFormat>Экран (4:3)</PresentationFormat>
  <Paragraphs>193</Paragraphs>
  <Slides>12</Slides>
  <Notes>6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Публичная декларация Финансового управления Администрации муниципального образования Алапаевское на 2024 год (утверждена приказом Финансового управления  от  29.12.2023 № 79)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Name of presentation</dc:title>
  <dc:creator>user</dc:creator>
  <cp:lastModifiedBy>user</cp:lastModifiedBy>
  <cp:revision>466</cp:revision>
  <cp:lastPrinted>2023-03-28T11:07:00Z</cp:lastPrinted>
  <dcterms:created xsi:type="dcterms:W3CDTF">2018-09-04T12:10:47Z</dcterms:created>
  <dcterms:modified xsi:type="dcterms:W3CDTF">2024-08-23T05:26:01Z</dcterms:modified>
</cp:coreProperties>
</file>